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8" r:id="rId4"/>
    <p:sldId id="270" r:id="rId6"/>
    <p:sldId id="259" r:id="rId7"/>
    <p:sldId id="260" r:id="rId8"/>
    <p:sldId id="261" r:id="rId9"/>
    <p:sldId id="269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9453" autoAdjust="0"/>
  </p:normalViewPr>
  <p:slideViewPr>
    <p:cSldViewPr>
      <p:cViewPr varScale="1">
        <p:scale>
          <a:sx n="98" d="100"/>
          <a:sy n="98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9A594-49EF-45BC-B384-5B5BADB100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0110-C139-4483-9AEE-81DEB605F4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182B-CFFA-4EEB-BEA5-2519C543C50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E34E-9C5F-4279-8F77-10775EB181F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DC25-7C54-4AC9-8AE8-150D35488DA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858A-F21F-41EB-AD3D-0A5F1086A4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C479-2909-4B8A-8B5A-F0AC5F3EAB7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50BD-BD23-4811-9E37-296E91C402E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0DEC-1704-4AF7-9ADE-A53E94293AE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C195-A749-438C-8D51-BBEB6F2492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23AB-F4A3-4A14-9616-CBD73B123AE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1724-5E38-40E2-A353-FAEB4E4C7C8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70F4-A2DA-45DD-B2F9-0A8DB30C2BB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lIns="91422" tIns="45712" rIns="91422" bIns="4571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0C13002-FA0D-4B85-8ACB-C29DB924191C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2" tIns="45712" rIns="91422" bIns="45712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409A632-454B-46D9-A489-DDBB906FCE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17CDA18-0EBA-4EEF-8138-ADFF288DB104}" type="slidenum">
              <a:rPr lang="en-US" altLang="zh-CN"/>
            </a:fld>
            <a:endParaRPr lang="en-US" altLang="zh-CN"/>
          </a:p>
        </p:txBody>
      </p:sp>
      <p:pic>
        <p:nvPicPr>
          <p:cNvPr id="1031" name="Picture 8" descr="18"/>
          <p:cNvPicPr>
            <a:picLocks noChangeAspect="1" noChangeArrowheads="1"/>
          </p:cNvPicPr>
          <p:nvPr/>
        </p:nvPicPr>
        <p:blipFill>
          <a:blip r:embed="rId17"/>
          <a:srcRect l="39299" t="30925" r="31830" b="60251"/>
          <a:stretch>
            <a:fillRect/>
          </a:stretch>
        </p:blipFill>
        <p:spPr bwMode="auto">
          <a:xfrm>
            <a:off x="7308850" y="0"/>
            <a:ext cx="1835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" y="0"/>
            <a:ext cx="3000397" cy="51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项目简介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4500531" y="908050"/>
          <a:ext cx="4410075" cy="37179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6276"/>
                <a:gridCol w="2913799"/>
              </a:tblGrid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项目名称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sym typeface="Arial" panose="020B0604020202020204" pitchFamily="34" charset="0"/>
                        </a:rPr>
                        <a:t>龙湖新壹街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项目地址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 江北鹞子丘（临近观音桥步行街）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物业类型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商业、商务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建筑形态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LOFT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、办公、商业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装修情况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毛坯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占地面积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90.53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亩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建筑面积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47.61</a:t>
                      </a:r>
                      <a:r>
                        <a:rPr kumimoji="0" lang="zh-CN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万方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容积率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5.23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建筑风格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现代风格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开发商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重庆龙湖嘉凯地产开发有限公司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首次开盘时间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2014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年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月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177418" marR="177418" marT="62073" marB="62073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1406" y="4724400"/>
          <a:ext cx="8643937" cy="1235076"/>
        </p:xfrm>
        <a:graphic>
          <a:graphicData uri="http://schemas.openxmlformats.org/drawingml/2006/table">
            <a:tbl>
              <a:tblPr/>
              <a:tblGrid>
                <a:gridCol w="560387"/>
                <a:gridCol w="2400300"/>
                <a:gridCol w="1120775"/>
                <a:gridCol w="962025"/>
                <a:gridCol w="1139825"/>
                <a:gridCol w="1231900"/>
                <a:gridCol w="1228725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序号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土地位置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宗地编号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出让方式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出让时间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成交总价（万元）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楼面地价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(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元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/㎡)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江北区观音桥组团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I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分区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I04-2/02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I05-2/02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I09-3/02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I03-4/01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号宗地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13209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拍卖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2013-12-06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251985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8028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18" y="908050"/>
            <a:ext cx="43148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-33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推广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00240"/>
            <a:ext cx="3043265" cy="373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2538" y="2000240"/>
            <a:ext cx="315647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2928926" cy="14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2246" y="3571876"/>
            <a:ext cx="2881754" cy="20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00034" y="2016581"/>
            <a:ext cx="78581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14810" y="3945407"/>
            <a:ext cx="164307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43372" y="2802399"/>
            <a:ext cx="185738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15074" y="3016713"/>
            <a:ext cx="185738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58082" y="3731093"/>
            <a:ext cx="135732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00042"/>
            <a:ext cx="9001156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商业推广主打地段价值，“观音桥”成为价值标签，但名不符实。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-33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项目总结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8579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项目优势及亮点：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、项目位于观音桥拓展区域，虽实为红旗河沟板块，但以观音桥商圈的快速发展，地块区位价值明显。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、地块周边快速干道、轨道交通便捷，可快速通达各区域。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、北城天街的成功案例，龙湖商业运营的品牌保证。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小时全天候商业概念的包装。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项目隐忧：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、项目距离观音桥商圈直线距离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700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米，且有双向八车道的快速干道建新北路阻隔，对观音桥商圈人流形成天然阻碍。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、鹞子丘片区作为观音桥北片区拓展区，规划定位为国际商贸总部区，但土地控规以居住为主，商业规划体量较小，仅沿建新北路分布，且商业带并不是一家整体打造，后期规划定位存在差异化和变数。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、项目包装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小时全天候商业概念比较成功，但并无实际落位业态和招商成果，业态规划仅仅停留在概念阶段，若无差异化业态支撑，后期运营难以吸引观音桥商圈人流。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、从北城天街的全自持，到时代天街的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5:5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持售比，再到本项目的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1:2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持售比，龙湖商业自持比例近一步下滑，对后期运行存在隐患。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667718"/>
            <a:ext cx="872362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sp>
        <p:nvSpPr>
          <p:cNvPr id="3" name="矩形 12"/>
          <p:cNvSpPr>
            <a:spLocks noChangeArrowheads="1"/>
          </p:cNvSpPr>
          <p:nvPr/>
        </p:nvSpPr>
        <p:spPr bwMode="auto">
          <a:xfrm>
            <a:off x="285720" y="4527550"/>
            <a:ext cx="8537575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项目以 “体验式商业、休闲、娱乐中心”为主题，打造城市综合体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——24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小时不夜城。</a:t>
            </a:r>
            <a:endParaRPr lang="en-US" altLang="zh-CN" sz="1600" b="1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项目由地上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栋塔楼（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18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万方）与集中式商业、底商（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万方）构成，其中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1#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2#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3#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号楼为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LOFT</a:t>
            </a:r>
            <a:r>
              <a:rPr lang="zh-CN" altLang="en-US" sz="1600" b="1" dirty="0" smtClean="0">
                <a:latin typeface="华文细黑" pitchFamily="2" charset="-122"/>
                <a:ea typeface="华文细黑" pitchFamily="2" charset="-122"/>
              </a:rPr>
              <a:t>公寓（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5.1</a:t>
            </a:r>
            <a:r>
              <a:rPr lang="zh-CN" altLang="en-US" sz="1600" b="1" dirty="0" smtClean="0">
                <a:latin typeface="华文细黑" pitchFamily="2" charset="-122"/>
                <a:ea typeface="华文细黑" pitchFamily="2" charset="-122"/>
              </a:rPr>
              <a:t>米），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4#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5#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号楼为定制型商务楼（酒店或写字楼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SOHO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），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6#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号楼为写字楼（自持），地下共计两层，负一层为商业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+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车库，</a:t>
            </a:r>
            <a:r>
              <a:rPr lang="en-US" altLang="zh-CN" sz="1600" b="1" dirty="0">
                <a:latin typeface="华文细黑" pitchFamily="2" charset="-122"/>
                <a:ea typeface="华文细黑" pitchFamily="2" charset="-122"/>
              </a:rPr>
              <a:t>3#</a:t>
            </a: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号楼负二层；</a:t>
            </a:r>
            <a:endParaRPr lang="en-US" altLang="zh-CN" sz="1600" b="1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latin typeface="华文细黑" pitchFamily="2" charset="-122"/>
                <a:ea typeface="华文细黑" pitchFamily="2" charset="-122"/>
              </a:rPr>
              <a:t>新壹街项目至北城天街中间板块为龙湖意向拿地区域，目前尚在洽谈中，如若成功拿地，将打造高端奢侈品购物中心。</a:t>
            </a:r>
            <a:endParaRPr lang="zh-CN" altLang="en-US" sz="1600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7657" y="765175"/>
            <a:ext cx="43148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45" y="765175"/>
            <a:ext cx="3633787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任意多边形 5"/>
          <p:cNvSpPr/>
          <p:nvPr/>
        </p:nvSpPr>
        <p:spPr>
          <a:xfrm>
            <a:off x="2978120" y="841375"/>
            <a:ext cx="869950" cy="2033588"/>
          </a:xfrm>
          <a:custGeom>
            <a:avLst/>
            <a:gdLst>
              <a:gd name="connsiteX0" fmla="*/ 2392 w 869154"/>
              <a:gd name="connsiteY0" fmla="*/ 143776 h 2033469"/>
              <a:gd name="connsiteX1" fmla="*/ 88117 w 869154"/>
              <a:gd name="connsiteY1" fmla="*/ 1143901 h 2033469"/>
              <a:gd name="connsiteX2" fmla="*/ 288142 w 869154"/>
              <a:gd name="connsiteY2" fmla="*/ 1529663 h 2033469"/>
              <a:gd name="connsiteX3" fmla="*/ 373867 w 869154"/>
              <a:gd name="connsiteY3" fmla="*/ 1858276 h 2033469"/>
              <a:gd name="connsiteX4" fmla="*/ 602467 w 869154"/>
              <a:gd name="connsiteY4" fmla="*/ 2029726 h 2033469"/>
              <a:gd name="connsiteX5" fmla="*/ 859642 w 869154"/>
              <a:gd name="connsiteY5" fmla="*/ 1944001 h 2033469"/>
              <a:gd name="connsiteX6" fmla="*/ 816779 w 869154"/>
              <a:gd name="connsiteY6" fmla="*/ 1586813 h 2033469"/>
              <a:gd name="connsiteX7" fmla="*/ 845354 w 869154"/>
              <a:gd name="connsiteY7" fmla="*/ 1001026 h 2033469"/>
              <a:gd name="connsiteX8" fmla="*/ 631042 w 869154"/>
              <a:gd name="connsiteY8" fmla="*/ 686701 h 2033469"/>
              <a:gd name="connsiteX9" fmla="*/ 488167 w 869154"/>
              <a:gd name="connsiteY9" fmla="*/ 286651 h 2033469"/>
              <a:gd name="connsiteX10" fmla="*/ 402442 w 869154"/>
              <a:gd name="connsiteY10" fmla="*/ 29476 h 2033469"/>
              <a:gd name="connsiteX11" fmla="*/ 173842 w 869154"/>
              <a:gd name="connsiteY11" fmla="*/ 15188 h 2033469"/>
              <a:gd name="connsiteX12" fmla="*/ 2392 w 869154"/>
              <a:gd name="connsiteY12" fmla="*/ 143776 h 203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9154" h="2033469">
                <a:moveTo>
                  <a:pt x="2392" y="143776"/>
                </a:moveTo>
                <a:cubicBezTo>
                  <a:pt x="-11895" y="331895"/>
                  <a:pt x="40492" y="912920"/>
                  <a:pt x="88117" y="1143901"/>
                </a:cubicBezTo>
                <a:cubicBezTo>
                  <a:pt x="135742" y="1374882"/>
                  <a:pt x="240517" y="1410601"/>
                  <a:pt x="288142" y="1529663"/>
                </a:cubicBezTo>
                <a:cubicBezTo>
                  <a:pt x="335767" y="1648725"/>
                  <a:pt x="321480" y="1774932"/>
                  <a:pt x="373867" y="1858276"/>
                </a:cubicBezTo>
                <a:cubicBezTo>
                  <a:pt x="426255" y="1941620"/>
                  <a:pt x="521505" y="2015439"/>
                  <a:pt x="602467" y="2029726"/>
                </a:cubicBezTo>
                <a:cubicBezTo>
                  <a:pt x="683430" y="2044014"/>
                  <a:pt x="823923" y="2017820"/>
                  <a:pt x="859642" y="1944001"/>
                </a:cubicBezTo>
                <a:cubicBezTo>
                  <a:pt x="895361" y="1870182"/>
                  <a:pt x="819160" y="1743975"/>
                  <a:pt x="816779" y="1586813"/>
                </a:cubicBezTo>
                <a:cubicBezTo>
                  <a:pt x="814398" y="1429651"/>
                  <a:pt x="876310" y="1151045"/>
                  <a:pt x="845354" y="1001026"/>
                </a:cubicBezTo>
                <a:cubicBezTo>
                  <a:pt x="814398" y="851007"/>
                  <a:pt x="690573" y="805764"/>
                  <a:pt x="631042" y="686701"/>
                </a:cubicBezTo>
                <a:cubicBezTo>
                  <a:pt x="571511" y="567639"/>
                  <a:pt x="526267" y="396189"/>
                  <a:pt x="488167" y="286651"/>
                </a:cubicBezTo>
                <a:cubicBezTo>
                  <a:pt x="450067" y="177113"/>
                  <a:pt x="454829" y="74720"/>
                  <a:pt x="402442" y="29476"/>
                </a:cubicBezTo>
                <a:cubicBezTo>
                  <a:pt x="350055" y="-15768"/>
                  <a:pt x="240517" y="901"/>
                  <a:pt x="173842" y="15188"/>
                </a:cubicBezTo>
                <a:cubicBezTo>
                  <a:pt x="107167" y="29475"/>
                  <a:pt x="16679" y="-44343"/>
                  <a:pt x="2392" y="143776"/>
                </a:cubicBezTo>
                <a:close/>
              </a:path>
            </a:pathLst>
          </a:custGeom>
          <a:solidFill>
            <a:srgbClr val="FFFF00">
              <a:alpha val="4902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517620" y="1879600"/>
            <a:ext cx="2501900" cy="2463800"/>
          </a:xfrm>
          <a:custGeom>
            <a:avLst/>
            <a:gdLst>
              <a:gd name="connsiteX0" fmla="*/ 535094 w 2501519"/>
              <a:gd name="connsiteY0" fmla="*/ 106391 h 2463828"/>
              <a:gd name="connsiteX1" fmla="*/ 549382 w 2501519"/>
              <a:gd name="connsiteY1" fmla="*/ 377853 h 2463828"/>
              <a:gd name="connsiteX2" fmla="*/ 435082 w 2501519"/>
              <a:gd name="connsiteY2" fmla="*/ 535016 h 2463828"/>
              <a:gd name="connsiteX3" fmla="*/ 435082 w 2501519"/>
              <a:gd name="connsiteY3" fmla="*/ 563591 h 2463828"/>
              <a:gd name="connsiteX4" fmla="*/ 520807 w 2501519"/>
              <a:gd name="connsiteY4" fmla="*/ 792191 h 2463828"/>
              <a:gd name="connsiteX5" fmla="*/ 292207 w 2501519"/>
              <a:gd name="connsiteY5" fmla="*/ 849341 h 2463828"/>
              <a:gd name="connsiteX6" fmla="*/ 6457 w 2501519"/>
              <a:gd name="connsiteY6" fmla="*/ 849341 h 2463828"/>
              <a:gd name="connsiteX7" fmla="*/ 106469 w 2501519"/>
              <a:gd name="connsiteY7" fmla="*/ 1106516 h 2463828"/>
              <a:gd name="connsiteX8" fmla="*/ 263632 w 2501519"/>
              <a:gd name="connsiteY8" fmla="*/ 1292253 h 2463828"/>
              <a:gd name="connsiteX9" fmla="*/ 449369 w 2501519"/>
              <a:gd name="connsiteY9" fmla="*/ 1420841 h 2463828"/>
              <a:gd name="connsiteX10" fmla="*/ 677969 w 2501519"/>
              <a:gd name="connsiteY10" fmla="*/ 1506566 h 2463828"/>
              <a:gd name="connsiteX11" fmla="*/ 1006582 w 2501519"/>
              <a:gd name="connsiteY11" fmla="*/ 1992341 h 2463828"/>
              <a:gd name="connsiteX12" fmla="*/ 935144 w 2501519"/>
              <a:gd name="connsiteY12" fmla="*/ 2120928 h 2463828"/>
              <a:gd name="connsiteX13" fmla="*/ 720832 w 2501519"/>
              <a:gd name="connsiteY13" fmla="*/ 2335241 h 2463828"/>
              <a:gd name="connsiteX14" fmla="*/ 735119 w 2501519"/>
              <a:gd name="connsiteY14" fmla="*/ 2463828 h 2463828"/>
              <a:gd name="connsiteX15" fmla="*/ 1192319 w 2501519"/>
              <a:gd name="connsiteY15" fmla="*/ 2335241 h 2463828"/>
              <a:gd name="connsiteX16" fmla="*/ 1635232 w 2501519"/>
              <a:gd name="connsiteY16" fmla="*/ 2135216 h 2463828"/>
              <a:gd name="connsiteX17" fmla="*/ 2206732 w 2501519"/>
              <a:gd name="connsiteY17" fmla="*/ 1806603 h 2463828"/>
              <a:gd name="connsiteX18" fmla="*/ 2478194 w 2501519"/>
              <a:gd name="connsiteY18" fmla="*/ 1520853 h 2463828"/>
              <a:gd name="connsiteX19" fmla="*/ 2435332 w 2501519"/>
              <a:gd name="connsiteY19" fmla="*/ 1035078 h 2463828"/>
              <a:gd name="connsiteX20" fmla="*/ 2020994 w 2501519"/>
              <a:gd name="connsiteY20" fmla="*/ 1049366 h 2463828"/>
              <a:gd name="connsiteX21" fmla="*/ 1820969 w 2501519"/>
              <a:gd name="connsiteY21" fmla="*/ 792191 h 2463828"/>
              <a:gd name="connsiteX22" fmla="*/ 1735244 w 2501519"/>
              <a:gd name="connsiteY22" fmla="*/ 592166 h 2463828"/>
              <a:gd name="connsiteX23" fmla="*/ 1620944 w 2501519"/>
              <a:gd name="connsiteY23" fmla="*/ 349278 h 2463828"/>
              <a:gd name="connsiteX24" fmla="*/ 1449494 w 2501519"/>
              <a:gd name="connsiteY24" fmla="*/ 92103 h 2463828"/>
              <a:gd name="connsiteX25" fmla="*/ 1120882 w 2501519"/>
              <a:gd name="connsiteY25" fmla="*/ 6378 h 2463828"/>
              <a:gd name="connsiteX26" fmla="*/ 720832 w 2501519"/>
              <a:gd name="connsiteY26" fmla="*/ 20666 h 2463828"/>
              <a:gd name="connsiteX27" fmla="*/ 535094 w 2501519"/>
              <a:gd name="connsiteY27" fmla="*/ 106391 h 246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01519" h="2463828">
                <a:moveTo>
                  <a:pt x="535094" y="106391"/>
                </a:moveTo>
                <a:cubicBezTo>
                  <a:pt x="506519" y="165922"/>
                  <a:pt x="566051" y="306416"/>
                  <a:pt x="549382" y="377853"/>
                </a:cubicBezTo>
                <a:cubicBezTo>
                  <a:pt x="532713" y="449291"/>
                  <a:pt x="454132" y="504060"/>
                  <a:pt x="435082" y="535016"/>
                </a:cubicBezTo>
                <a:cubicBezTo>
                  <a:pt x="416032" y="565972"/>
                  <a:pt x="420795" y="520729"/>
                  <a:pt x="435082" y="563591"/>
                </a:cubicBezTo>
                <a:cubicBezTo>
                  <a:pt x="449369" y="606453"/>
                  <a:pt x="544620" y="744566"/>
                  <a:pt x="520807" y="792191"/>
                </a:cubicBezTo>
                <a:cubicBezTo>
                  <a:pt x="496994" y="839816"/>
                  <a:pt x="377932" y="839816"/>
                  <a:pt x="292207" y="849341"/>
                </a:cubicBezTo>
                <a:cubicBezTo>
                  <a:pt x="206482" y="858866"/>
                  <a:pt x="37413" y="806479"/>
                  <a:pt x="6457" y="849341"/>
                </a:cubicBezTo>
                <a:cubicBezTo>
                  <a:pt x="-24499" y="892204"/>
                  <a:pt x="63606" y="1032697"/>
                  <a:pt x="106469" y="1106516"/>
                </a:cubicBezTo>
                <a:cubicBezTo>
                  <a:pt x="149331" y="1180335"/>
                  <a:pt x="206482" y="1239865"/>
                  <a:pt x="263632" y="1292253"/>
                </a:cubicBezTo>
                <a:cubicBezTo>
                  <a:pt x="320782" y="1344641"/>
                  <a:pt x="380313" y="1385122"/>
                  <a:pt x="449369" y="1420841"/>
                </a:cubicBezTo>
                <a:cubicBezTo>
                  <a:pt x="518425" y="1456560"/>
                  <a:pt x="585100" y="1411316"/>
                  <a:pt x="677969" y="1506566"/>
                </a:cubicBezTo>
                <a:cubicBezTo>
                  <a:pt x="770838" y="1601816"/>
                  <a:pt x="963720" y="1889947"/>
                  <a:pt x="1006582" y="1992341"/>
                </a:cubicBezTo>
                <a:cubicBezTo>
                  <a:pt x="1049444" y="2094735"/>
                  <a:pt x="982769" y="2063778"/>
                  <a:pt x="935144" y="2120928"/>
                </a:cubicBezTo>
                <a:cubicBezTo>
                  <a:pt x="887519" y="2178078"/>
                  <a:pt x="754170" y="2278091"/>
                  <a:pt x="720832" y="2335241"/>
                </a:cubicBezTo>
                <a:cubicBezTo>
                  <a:pt x="687495" y="2392391"/>
                  <a:pt x="656538" y="2463828"/>
                  <a:pt x="735119" y="2463828"/>
                </a:cubicBezTo>
                <a:cubicBezTo>
                  <a:pt x="813700" y="2463828"/>
                  <a:pt x="1042300" y="2390010"/>
                  <a:pt x="1192319" y="2335241"/>
                </a:cubicBezTo>
                <a:cubicBezTo>
                  <a:pt x="1342338" y="2280472"/>
                  <a:pt x="1466163" y="2223322"/>
                  <a:pt x="1635232" y="2135216"/>
                </a:cubicBezTo>
                <a:cubicBezTo>
                  <a:pt x="1804301" y="2047110"/>
                  <a:pt x="2066238" y="1908997"/>
                  <a:pt x="2206732" y="1806603"/>
                </a:cubicBezTo>
                <a:cubicBezTo>
                  <a:pt x="2347226" y="1704209"/>
                  <a:pt x="2440094" y="1649441"/>
                  <a:pt x="2478194" y="1520853"/>
                </a:cubicBezTo>
                <a:cubicBezTo>
                  <a:pt x="2516294" y="1392266"/>
                  <a:pt x="2511532" y="1113659"/>
                  <a:pt x="2435332" y="1035078"/>
                </a:cubicBezTo>
                <a:cubicBezTo>
                  <a:pt x="2359132" y="956497"/>
                  <a:pt x="2123388" y="1089847"/>
                  <a:pt x="2020994" y="1049366"/>
                </a:cubicBezTo>
                <a:cubicBezTo>
                  <a:pt x="1918600" y="1008885"/>
                  <a:pt x="1868594" y="868391"/>
                  <a:pt x="1820969" y="792191"/>
                </a:cubicBezTo>
                <a:cubicBezTo>
                  <a:pt x="1773344" y="715991"/>
                  <a:pt x="1768581" y="665985"/>
                  <a:pt x="1735244" y="592166"/>
                </a:cubicBezTo>
                <a:cubicBezTo>
                  <a:pt x="1701907" y="518347"/>
                  <a:pt x="1668569" y="432622"/>
                  <a:pt x="1620944" y="349278"/>
                </a:cubicBezTo>
                <a:cubicBezTo>
                  <a:pt x="1573319" y="265934"/>
                  <a:pt x="1532838" y="149253"/>
                  <a:pt x="1449494" y="92103"/>
                </a:cubicBezTo>
                <a:cubicBezTo>
                  <a:pt x="1366150" y="34953"/>
                  <a:pt x="1242326" y="18284"/>
                  <a:pt x="1120882" y="6378"/>
                </a:cubicBezTo>
                <a:cubicBezTo>
                  <a:pt x="999438" y="-5528"/>
                  <a:pt x="813701" y="-765"/>
                  <a:pt x="720832" y="20666"/>
                </a:cubicBezTo>
                <a:cubicBezTo>
                  <a:pt x="627963" y="42097"/>
                  <a:pt x="563669" y="46860"/>
                  <a:pt x="535094" y="106391"/>
                </a:cubicBezTo>
                <a:close/>
              </a:path>
            </a:pathLst>
          </a:custGeom>
          <a:solidFill>
            <a:srgbClr val="FF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823882" y="1555750"/>
            <a:ext cx="1685925" cy="2695575"/>
          </a:xfrm>
          <a:custGeom>
            <a:avLst/>
            <a:gdLst>
              <a:gd name="connsiteX0" fmla="*/ 214668 w 1686427"/>
              <a:gd name="connsiteY0" fmla="*/ 186908 h 2695282"/>
              <a:gd name="connsiteX1" fmla="*/ 200380 w 1686427"/>
              <a:gd name="connsiteY1" fmla="*/ 601246 h 2695282"/>
              <a:gd name="connsiteX2" fmla="*/ 128943 w 1686427"/>
              <a:gd name="connsiteY2" fmla="*/ 772696 h 2695282"/>
              <a:gd name="connsiteX3" fmla="*/ 355 w 1686427"/>
              <a:gd name="connsiteY3" fmla="*/ 972721 h 2695282"/>
              <a:gd name="connsiteX4" fmla="*/ 171805 w 1686427"/>
              <a:gd name="connsiteY4" fmla="*/ 1272758 h 2695282"/>
              <a:gd name="connsiteX5" fmla="*/ 443268 w 1686427"/>
              <a:gd name="connsiteY5" fmla="*/ 1658521 h 2695282"/>
              <a:gd name="connsiteX6" fmla="*/ 557568 w 1686427"/>
              <a:gd name="connsiteY6" fmla="*/ 2044283 h 2695282"/>
              <a:gd name="connsiteX7" fmla="*/ 871893 w 1686427"/>
              <a:gd name="connsiteY7" fmla="*/ 2487196 h 2695282"/>
              <a:gd name="connsiteX8" fmla="*/ 1000480 w 1686427"/>
              <a:gd name="connsiteY8" fmla="*/ 2644358 h 2695282"/>
              <a:gd name="connsiteX9" fmla="*/ 1243368 w 1686427"/>
              <a:gd name="connsiteY9" fmla="*/ 2687221 h 2695282"/>
              <a:gd name="connsiteX10" fmla="*/ 1500543 w 1686427"/>
              <a:gd name="connsiteY10" fmla="*/ 2501483 h 2695282"/>
              <a:gd name="connsiteX11" fmla="*/ 1686280 w 1686427"/>
              <a:gd name="connsiteY11" fmla="*/ 2372896 h 2695282"/>
              <a:gd name="connsiteX12" fmla="*/ 1529118 w 1686427"/>
              <a:gd name="connsiteY12" fmla="*/ 2058571 h 2695282"/>
              <a:gd name="connsiteX13" fmla="*/ 1386243 w 1686427"/>
              <a:gd name="connsiteY13" fmla="*/ 1858546 h 2695282"/>
              <a:gd name="connsiteX14" fmla="*/ 1057630 w 1686427"/>
              <a:gd name="connsiteY14" fmla="*/ 1744246 h 2695282"/>
              <a:gd name="connsiteX15" fmla="*/ 857605 w 1686427"/>
              <a:gd name="connsiteY15" fmla="*/ 1515646 h 2695282"/>
              <a:gd name="connsiteX16" fmla="*/ 643293 w 1686427"/>
              <a:gd name="connsiteY16" fmla="*/ 1101308 h 2695282"/>
              <a:gd name="connsiteX17" fmla="*/ 971905 w 1686427"/>
              <a:gd name="connsiteY17" fmla="*/ 1058446 h 2695282"/>
              <a:gd name="connsiteX18" fmla="*/ 1129068 w 1686427"/>
              <a:gd name="connsiteY18" fmla="*/ 1072733 h 2695282"/>
              <a:gd name="connsiteX19" fmla="*/ 1071918 w 1686427"/>
              <a:gd name="connsiteY19" fmla="*/ 786983 h 2695282"/>
              <a:gd name="connsiteX20" fmla="*/ 1229080 w 1686427"/>
              <a:gd name="connsiteY20" fmla="*/ 672683 h 2695282"/>
              <a:gd name="connsiteX21" fmla="*/ 1243368 w 1686427"/>
              <a:gd name="connsiteY21" fmla="*/ 629821 h 2695282"/>
              <a:gd name="connsiteX22" fmla="*/ 1171930 w 1686427"/>
              <a:gd name="connsiteY22" fmla="*/ 415508 h 2695282"/>
              <a:gd name="connsiteX23" fmla="*/ 986193 w 1686427"/>
              <a:gd name="connsiteY23" fmla="*/ 72608 h 2695282"/>
              <a:gd name="connsiteX24" fmla="*/ 714730 w 1686427"/>
              <a:gd name="connsiteY24" fmla="*/ 1171 h 2695282"/>
              <a:gd name="connsiteX25" fmla="*/ 371830 w 1686427"/>
              <a:gd name="connsiteY25" fmla="*/ 101183 h 2695282"/>
              <a:gd name="connsiteX26" fmla="*/ 214668 w 1686427"/>
              <a:gd name="connsiteY26" fmla="*/ 186908 h 269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86427" h="2695282">
                <a:moveTo>
                  <a:pt x="214668" y="186908"/>
                </a:moveTo>
                <a:cubicBezTo>
                  <a:pt x="186093" y="270252"/>
                  <a:pt x="214667" y="503615"/>
                  <a:pt x="200380" y="601246"/>
                </a:cubicBezTo>
                <a:cubicBezTo>
                  <a:pt x="186092" y="698877"/>
                  <a:pt x="162280" y="710784"/>
                  <a:pt x="128943" y="772696"/>
                </a:cubicBezTo>
                <a:cubicBezTo>
                  <a:pt x="95606" y="834608"/>
                  <a:pt x="-6789" y="889377"/>
                  <a:pt x="355" y="972721"/>
                </a:cubicBezTo>
                <a:cubicBezTo>
                  <a:pt x="7499" y="1056065"/>
                  <a:pt x="97986" y="1158458"/>
                  <a:pt x="171805" y="1272758"/>
                </a:cubicBezTo>
                <a:cubicBezTo>
                  <a:pt x="245624" y="1387058"/>
                  <a:pt x="378974" y="1529934"/>
                  <a:pt x="443268" y="1658521"/>
                </a:cubicBezTo>
                <a:cubicBezTo>
                  <a:pt x="507562" y="1787108"/>
                  <a:pt x="486131" y="1906171"/>
                  <a:pt x="557568" y="2044283"/>
                </a:cubicBezTo>
                <a:cubicBezTo>
                  <a:pt x="629005" y="2182395"/>
                  <a:pt x="798074" y="2387184"/>
                  <a:pt x="871893" y="2487196"/>
                </a:cubicBezTo>
                <a:cubicBezTo>
                  <a:pt x="945712" y="2587208"/>
                  <a:pt x="938568" y="2611021"/>
                  <a:pt x="1000480" y="2644358"/>
                </a:cubicBezTo>
                <a:cubicBezTo>
                  <a:pt x="1062392" y="2677695"/>
                  <a:pt x="1160024" y="2711034"/>
                  <a:pt x="1243368" y="2687221"/>
                </a:cubicBezTo>
                <a:cubicBezTo>
                  <a:pt x="1326712" y="2663409"/>
                  <a:pt x="1426724" y="2553871"/>
                  <a:pt x="1500543" y="2501483"/>
                </a:cubicBezTo>
                <a:cubicBezTo>
                  <a:pt x="1574362" y="2449096"/>
                  <a:pt x="1681517" y="2446715"/>
                  <a:pt x="1686280" y="2372896"/>
                </a:cubicBezTo>
                <a:cubicBezTo>
                  <a:pt x="1691043" y="2299077"/>
                  <a:pt x="1579124" y="2144296"/>
                  <a:pt x="1529118" y="2058571"/>
                </a:cubicBezTo>
                <a:cubicBezTo>
                  <a:pt x="1479112" y="1972846"/>
                  <a:pt x="1464824" y="1910933"/>
                  <a:pt x="1386243" y="1858546"/>
                </a:cubicBezTo>
                <a:cubicBezTo>
                  <a:pt x="1307662" y="1806159"/>
                  <a:pt x="1145736" y="1801396"/>
                  <a:pt x="1057630" y="1744246"/>
                </a:cubicBezTo>
                <a:cubicBezTo>
                  <a:pt x="969524" y="1687096"/>
                  <a:pt x="926661" y="1622802"/>
                  <a:pt x="857605" y="1515646"/>
                </a:cubicBezTo>
                <a:cubicBezTo>
                  <a:pt x="788549" y="1408490"/>
                  <a:pt x="624243" y="1177508"/>
                  <a:pt x="643293" y="1101308"/>
                </a:cubicBezTo>
                <a:cubicBezTo>
                  <a:pt x="662343" y="1025108"/>
                  <a:pt x="890943" y="1063208"/>
                  <a:pt x="971905" y="1058446"/>
                </a:cubicBezTo>
                <a:cubicBezTo>
                  <a:pt x="1052867" y="1053684"/>
                  <a:pt x="1112399" y="1117977"/>
                  <a:pt x="1129068" y="1072733"/>
                </a:cubicBezTo>
                <a:cubicBezTo>
                  <a:pt x="1145737" y="1027489"/>
                  <a:pt x="1055249" y="853658"/>
                  <a:pt x="1071918" y="786983"/>
                </a:cubicBezTo>
                <a:cubicBezTo>
                  <a:pt x="1088587" y="720308"/>
                  <a:pt x="1200505" y="698877"/>
                  <a:pt x="1229080" y="672683"/>
                </a:cubicBezTo>
                <a:cubicBezTo>
                  <a:pt x="1257655" y="646489"/>
                  <a:pt x="1252893" y="672683"/>
                  <a:pt x="1243368" y="629821"/>
                </a:cubicBezTo>
                <a:cubicBezTo>
                  <a:pt x="1233843" y="586959"/>
                  <a:pt x="1214792" y="508377"/>
                  <a:pt x="1171930" y="415508"/>
                </a:cubicBezTo>
                <a:cubicBezTo>
                  <a:pt x="1129068" y="322639"/>
                  <a:pt x="1062393" y="141664"/>
                  <a:pt x="986193" y="72608"/>
                </a:cubicBezTo>
                <a:cubicBezTo>
                  <a:pt x="909993" y="3552"/>
                  <a:pt x="817124" y="-3592"/>
                  <a:pt x="714730" y="1171"/>
                </a:cubicBezTo>
                <a:cubicBezTo>
                  <a:pt x="612336" y="5934"/>
                  <a:pt x="455173" y="74989"/>
                  <a:pt x="371830" y="101183"/>
                </a:cubicBezTo>
                <a:cubicBezTo>
                  <a:pt x="288487" y="127377"/>
                  <a:pt x="243243" y="103564"/>
                  <a:pt x="214668" y="186908"/>
                </a:cubicBezTo>
                <a:close/>
              </a:path>
            </a:pathLst>
          </a:custGeom>
          <a:solidFill>
            <a:srgbClr val="00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1804957" y="2874963"/>
            <a:ext cx="18002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集中式商业</a:t>
            </a:r>
            <a:endParaRPr lang="zh-CN" altLang="en-US" sz="1400" b="1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804832" y="2316163"/>
            <a:ext cx="1223963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LOFT</a:t>
            </a:r>
            <a:endParaRPr lang="zh-CN" altLang="en-US" sz="1400" b="1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6932" y="1555750"/>
            <a:ext cx="708025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1400" b="1" dirty="0">
                <a:latin typeface="华文细黑" pitchFamily="2" charset="-122"/>
                <a:ea typeface="华文细黑" pitchFamily="2" charset="-122"/>
              </a:rPr>
              <a:t>号楼</a:t>
            </a:r>
            <a:endParaRPr lang="zh-CN" altLang="en-US" sz="1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607" y="2605088"/>
            <a:ext cx="708025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400" b="1" dirty="0">
                <a:latin typeface="华文细黑" pitchFamily="2" charset="-122"/>
                <a:ea typeface="华文细黑" pitchFamily="2" charset="-122"/>
              </a:rPr>
              <a:t>号楼</a:t>
            </a:r>
            <a:endParaRPr lang="zh-CN" altLang="en-US" sz="1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857" y="3429000"/>
            <a:ext cx="708025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400" b="1" dirty="0">
                <a:latin typeface="华文细黑" pitchFamily="2" charset="-122"/>
                <a:ea typeface="华文细黑" pitchFamily="2" charset="-122"/>
              </a:rPr>
              <a:t>号楼</a:t>
            </a:r>
            <a:endParaRPr lang="zh-CN" altLang="en-US" sz="1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7157" y="890588"/>
            <a:ext cx="708025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latin typeface="华文细黑" pitchFamily="2" charset="-122"/>
                <a:ea typeface="华文细黑" pitchFamily="2" charset="-122"/>
              </a:rPr>
              <a:t>4</a:t>
            </a:r>
            <a:r>
              <a:rPr lang="zh-CN" altLang="en-US" sz="1400" b="1" dirty="0">
                <a:latin typeface="华文细黑" pitchFamily="2" charset="-122"/>
                <a:ea typeface="华文细黑" pitchFamily="2" charset="-122"/>
              </a:rPr>
              <a:t>号楼</a:t>
            </a:r>
            <a:endParaRPr lang="zh-CN" altLang="en-US" sz="1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0995" y="1879600"/>
            <a:ext cx="708025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1400" b="1" dirty="0">
                <a:latin typeface="华文细黑" pitchFamily="2" charset="-122"/>
                <a:ea typeface="华文细黑" pitchFamily="2" charset="-122"/>
              </a:rPr>
              <a:t>号楼</a:t>
            </a:r>
            <a:endParaRPr lang="zh-CN" altLang="en-US" sz="1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4143380"/>
            <a:ext cx="708025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1400" b="1" dirty="0">
                <a:latin typeface="华文细黑" pitchFamily="2" charset="-122"/>
                <a:ea typeface="华文细黑" pitchFamily="2" charset="-122"/>
              </a:rPr>
              <a:t>号楼</a:t>
            </a:r>
            <a:endParaRPr lang="zh-CN" altLang="en-US" sz="1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2" y="0"/>
            <a:ext cx="3000397" cy="51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项目规划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-71471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项目区位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120302"/>
            <a:ext cx="5715008" cy="58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任意多边形 9"/>
          <p:cNvSpPr/>
          <p:nvPr/>
        </p:nvSpPr>
        <p:spPr>
          <a:xfrm>
            <a:off x="411480" y="1199222"/>
            <a:ext cx="3406140" cy="1798320"/>
          </a:xfrm>
          <a:custGeom>
            <a:avLst/>
            <a:gdLst>
              <a:gd name="connsiteX0" fmla="*/ 3406140 w 3406140"/>
              <a:gd name="connsiteY0" fmla="*/ 0 h 1798320"/>
              <a:gd name="connsiteX1" fmla="*/ 3215640 w 3406140"/>
              <a:gd name="connsiteY1" fmla="*/ 274320 h 1798320"/>
              <a:gd name="connsiteX2" fmla="*/ 2979420 w 3406140"/>
              <a:gd name="connsiteY2" fmla="*/ 609600 h 1798320"/>
              <a:gd name="connsiteX3" fmla="*/ 2788920 w 3406140"/>
              <a:gd name="connsiteY3" fmla="*/ 853440 h 1798320"/>
              <a:gd name="connsiteX4" fmla="*/ 2301240 w 3406140"/>
              <a:gd name="connsiteY4" fmla="*/ 1043940 h 1798320"/>
              <a:gd name="connsiteX5" fmla="*/ 1600200 w 3406140"/>
              <a:gd name="connsiteY5" fmla="*/ 1249680 h 1798320"/>
              <a:gd name="connsiteX6" fmla="*/ 1104900 w 3406140"/>
              <a:gd name="connsiteY6" fmla="*/ 1295400 h 1798320"/>
              <a:gd name="connsiteX7" fmla="*/ 739140 w 3406140"/>
              <a:gd name="connsiteY7" fmla="*/ 1348740 h 1798320"/>
              <a:gd name="connsiteX8" fmla="*/ 320040 w 3406140"/>
              <a:gd name="connsiteY8" fmla="*/ 1546860 h 1798320"/>
              <a:gd name="connsiteX9" fmla="*/ 0 w 3406140"/>
              <a:gd name="connsiteY9" fmla="*/ 179832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6140" h="1798320">
                <a:moveTo>
                  <a:pt x="3406140" y="0"/>
                </a:moveTo>
                <a:lnTo>
                  <a:pt x="3215640" y="274320"/>
                </a:lnTo>
                <a:cubicBezTo>
                  <a:pt x="3144520" y="375920"/>
                  <a:pt x="3050540" y="513080"/>
                  <a:pt x="2979420" y="609600"/>
                </a:cubicBezTo>
                <a:cubicBezTo>
                  <a:pt x="2908300" y="706120"/>
                  <a:pt x="2901950" y="781050"/>
                  <a:pt x="2788920" y="853440"/>
                </a:cubicBezTo>
                <a:cubicBezTo>
                  <a:pt x="2675890" y="925830"/>
                  <a:pt x="2499360" y="977900"/>
                  <a:pt x="2301240" y="1043940"/>
                </a:cubicBezTo>
                <a:cubicBezTo>
                  <a:pt x="2103120" y="1109980"/>
                  <a:pt x="1799590" y="1207770"/>
                  <a:pt x="1600200" y="1249680"/>
                </a:cubicBezTo>
                <a:cubicBezTo>
                  <a:pt x="1400810" y="1291590"/>
                  <a:pt x="1248410" y="1278890"/>
                  <a:pt x="1104900" y="1295400"/>
                </a:cubicBezTo>
                <a:cubicBezTo>
                  <a:pt x="961390" y="1311910"/>
                  <a:pt x="869950" y="1306830"/>
                  <a:pt x="739140" y="1348740"/>
                </a:cubicBezTo>
                <a:cubicBezTo>
                  <a:pt x="608330" y="1390650"/>
                  <a:pt x="443230" y="1471930"/>
                  <a:pt x="320040" y="1546860"/>
                </a:cubicBezTo>
                <a:cubicBezTo>
                  <a:pt x="196850" y="1621790"/>
                  <a:pt x="98425" y="1710055"/>
                  <a:pt x="0" y="179832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 rot="19862398">
            <a:off x="2601028" y="172749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红黄路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28601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红石路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623060" y="1123022"/>
            <a:ext cx="1485900" cy="3627120"/>
          </a:xfrm>
          <a:custGeom>
            <a:avLst/>
            <a:gdLst>
              <a:gd name="connsiteX0" fmla="*/ 0 w 1485900"/>
              <a:gd name="connsiteY0" fmla="*/ 0 h 3627120"/>
              <a:gd name="connsiteX1" fmla="*/ 220980 w 1485900"/>
              <a:gd name="connsiteY1" fmla="*/ 754380 h 3627120"/>
              <a:gd name="connsiteX2" fmla="*/ 472440 w 1485900"/>
              <a:gd name="connsiteY2" fmla="*/ 1424940 h 3627120"/>
              <a:gd name="connsiteX3" fmla="*/ 784860 w 1485900"/>
              <a:gd name="connsiteY3" fmla="*/ 1996440 h 3627120"/>
              <a:gd name="connsiteX4" fmla="*/ 1143000 w 1485900"/>
              <a:gd name="connsiteY4" fmla="*/ 2682240 h 3627120"/>
              <a:gd name="connsiteX5" fmla="*/ 1356360 w 1485900"/>
              <a:gd name="connsiteY5" fmla="*/ 3162300 h 3627120"/>
              <a:gd name="connsiteX6" fmla="*/ 1485900 w 1485900"/>
              <a:gd name="connsiteY6" fmla="*/ 3627120 h 36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5900" h="3627120">
                <a:moveTo>
                  <a:pt x="0" y="0"/>
                </a:moveTo>
                <a:cubicBezTo>
                  <a:pt x="71120" y="258445"/>
                  <a:pt x="142240" y="516890"/>
                  <a:pt x="220980" y="754380"/>
                </a:cubicBezTo>
                <a:cubicBezTo>
                  <a:pt x="299720" y="991870"/>
                  <a:pt x="378460" y="1217930"/>
                  <a:pt x="472440" y="1424940"/>
                </a:cubicBezTo>
                <a:cubicBezTo>
                  <a:pt x="566420" y="1631950"/>
                  <a:pt x="673100" y="1786890"/>
                  <a:pt x="784860" y="1996440"/>
                </a:cubicBezTo>
                <a:cubicBezTo>
                  <a:pt x="896620" y="2205990"/>
                  <a:pt x="1047750" y="2487930"/>
                  <a:pt x="1143000" y="2682240"/>
                </a:cubicBezTo>
                <a:cubicBezTo>
                  <a:pt x="1238250" y="2876550"/>
                  <a:pt x="1299210" y="3004820"/>
                  <a:pt x="1356360" y="3162300"/>
                </a:cubicBezTo>
                <a:cubicBezTo>
                  <a:pt x="1413510" y="3319780"/>
                  <a:pt x="1449705" y="3473450"/>
                  <a:pt x="1485900" y="362712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 rot="20028590">
            <a:off x="2571980" y="2845138"/>
            <a:ext cx="451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建新北路</a:t>
            </a:r>
            <a:endParaRPr lang="zh-CN" altLang="en-US" sz="1600" b="1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3340" y="1138262"/>
            <a:ext cx="838200" cy="3962400"/>
          </a:xfrm>
          <a:custGeom>
            <a:avLst/>
            <a:gdLst>
              <a:gd name="connsiteX0" fmla="*/ 0 w 838200"/>
              <a:gd name="connsiteY0" fmla="*/ 0 h 3962400"/>
              <a:gd name="connsiteX1" fmla="*/ 175260 w 838200"/>
              <a:gd name="connsiteY1" fmla="*/ 167640 h 3962400"/>
              <a:gd name="connsiteX2" fmla="*/ 335280 w 838200"/>
              <a:gd name="connsiteY2" fmla="*/ 320040 h 3962400"/>
              <a:gd name="connsiteX3" fmla="*/ 487680 w 838200"/>
              <a:gd name="connsiteY3" fmla="*/ 495300 h 3962400"/>
              <a:gd name="connsiteX4" fmla="*/ 541020 w 838200"/>
              <a:gd name="connsiteY4" fmla="*/ 777240 h 3962400"/>
              <a:gd name="connsiteX5" fmla="*/ 457200 w 838200"/>
              <a:gd name="connsiteY5" fmla="*/ 1280160 h 3962400"/>
              <a:gd name="connsiteX6" fmla="*/ 396240 w 838200"/>
              <a:gd name="connsiteY6" fmla="*/ 1684020 h 3962400"/>
              <a:gd name="connsiteX7" fmla="*/ 350520 w 838200"/>
              <a:gd name="connsiteY7" fmla="*/ 2072640 h 3962400"/>
              <a:gd name="connsiteX8" fmla="*/ 388620 w 838200"/>
              <a:gd name="connsiteY8" fmla="*/ 2415540 h 3962400"/>
              <a:gd name="connsiteX9" fmla="*/ 480060 w 838200"/>
              <a:gd name="connsiteY9" fmla="*/ 2811780 h 3962400"/>
              <a:gd name="connsiteX10" fmla="*/ 594360 w 838200"/>
              <a:gd name="connsiteY10" fmla="*/ 3261360 h 3962400"/>
              <a:gd name="connsiteX11" fmla="*/ 716280 w 838200"/>
              <a:gd name="connsiteY11" fmla="*/ 3665220 h 3962400"/>
              <a:gd name="connsiteX12" fmla="*/ 838200 w 838200"/>
              <a:gd name="connsiteY12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8200" h="3962400">
                <a:moveTo>
                  <a:pt x="0" y="0"/>
                </a:moveTo>
                <a:lnTo>
                  <a:pt x="175260" y="167640"/>
                </a:lnTo>
                <a:cubicBezTo>
                  <a:pt x="231140" y="220980"/>
                  <a:pt x="283210" y="265430"/>
                  <a:pt x="335280" y="320040"/>
                </a:cubicBezTo>
                <a:cubicBezTo>
                  <a:pt x="387350" y="374650"/>
                  <a:pt x="453390" y="419100"/>
                  <a:pt x="487680" y="495300"/>
                </a:cubicBezTo>
                <a:cubicBezTo>
                  <a:pt x="521970" y="571500"/>
                  <a:pt x="546100" y="646430"/>
                  <a:pt x="541020" y="777240"/>
                </a:cubicBezTo>
                <a:cubicBezTo>
                  <a:pt x="535940" y="908050"/>
                  <a:pt x="481330" y="1129030"/>
                  <a:pt x="457200" y="1280160"/>
                </a:cubicBezTo>
                <a:cubicBezTo>
                  <a:pt x="433070" y="1431290"/>
                  <a:pt x="414020" y="1551940"/>
                  <a:pt x="396240" y="1684020"/>
                </a:cubicBezTo>
                <a:cubicBezTo>
                  <a:pt x="378460" y="1816100"/>
                  <a:pt x="351790" y="1950720"/>
                  <a:pt x="350520" y="2072640"/>
                </a:cubicBezTo>
                <a:cubicBezTo>
                  <a:pt x="349250" y="2194560"/>
                  <a:pt x="367030" y="2292350"/>
                  <a:pt x="388620" y="2415540"/>
                </a:cubicBezTo>
                <a:cubicBezTo>
                  <a:pt x="410210" y="2538730"/>
                  <a:pt x="445770" y="2670810"/>
                  <a:pt x="480060" y="2811780"/>
                </a:cubicBezTo>
                <a:cubicBezTo>
                  <a:pt x="514350" y="2952750"/>
                  <a:pt x="554990" y="3119120"/>
                  <a:pt x="594360" y="3261360"/>
                </a:cubicBezTo>
                <a:cubicBezTo>
                  <a:pt x="633730" y="3403600"/>
                  <a:pt x="675640" y="3548380"/>
                  <a:pt x="716280" y="3665220"/>
                </a:cubicBezTo>
                <a:cubicBezTo>
                  <a:pt x="756920" y="3782060"/>
                  <a:pt x="797560" y="3872230"/>
                  <a:pt x="838200" y="3962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883920" y="5100662"/>
            <a:ext cx="1066800" cy="1821180"/>
          </a:xfrm>
          <a:custGeom>
            <a:avLst/>
            <a:gdLst>
              <a:gd name="connsiteX0" fmla="*/ 0 w 1066800"/>
              <a:gd name="connsiteY0" fmla="*/ 0 h 1821180"/>
              <a:gd name="connsiteX1" fmla="*/ 205740 w 1066800"/>
              <a:gd name="connsiteY1" fmla="*/ 335280 h 1821180"/>
              <a:gd name="connsiteX2" fmla="*/ 693420 w 1066800"/>
              <a:gd name="connsiteY2" fmla="*/ 1196340 h 1821180"/>
              <a:gd name="connsiteX3" fmla="*/ 1066800 w 1066800"/>
              <a:gd name="connsiteY3" fmla="*/ 1821180 h 18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821180">
                <a:moveTo>
                  <a:pt x="0" y="0"/>
                </a:moveTo>
                <a:cubicBezTo>
                  <a:pt x="45085" y="67945"/>
                  <a:pt x="90170" y="135890"/>
                  <a:pt x="205740" y="335280"/>
                </a:cubicBezTo>
                <a:cubicBezTo>
                  <a:pt x="321310" y="534670"/>
                  <a:pt x="549910" y="948690"/>
                  <a:pt x="693420" y="1196340"/>
                </a:cubicBezTo>
                <a:cubicBezTo>
                  <a:pt x="836930" y="1443990"/>
                  <a:pt x="951865" y="1632585"/>
                  <a:pt x="1066800" y="18211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 rot="20673923">
            <a:off x="287252" y="4024208"/>
            <a:ext cx="451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渝澳大道</a:t>
            </a:r>
            <a:endParaRPr lang="zh-CN" altLang="en-US" sz="1400" b="1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559050" y="4241295"/>
            <a:ext cx="2024592" cy="1767417"/>
          </a:xfrm>
          <a:custGeom>
            <a:avLst/>
            <a:gdLst>
              <a:gd name="connsiteX0" fmla="*/ 552450 w 2024592"/>
              <a:gd name="connsiteY0" fmla="*/ 535517 h 1767417"/>
              <a:gd name="connsiteX1" fmla="*/ 234950 w 2024592"/>
              <a:gd name="connsiteY1" fmla="*/ 675217 h 1767417"/>
              <a:gd name="connsiteX2" fmla="*/ 31750 w 2024592"/>
              <a:gd name="connsiteY2" fmla="*/ 821267 h 1767417"/>
              <a:gd name="connsiteX3" fmla="*/ 44450 w 2024592"/>
              <a:gd name="connsiteY3" fmla="*/ 1024467 h 1767417"/>
              <a:gd name="connsiteX4" fmla="*/ 114300 w 2024592"/>
              <a:gd name="connsiteY4" fmla="*/ 1297517 h 1767417"/>
              <a:gd name="connsiteX5" fmla="*/ 336550 w 2024592"/>
              <a:gd name="connsiteY5" fmla="*/ 1634067 h 1767417"/>
              <a:gd name="connsiteX6" fmla="*/ 501650 w 2024592"/>
              <a:gd name="connsiteY6" fmla="*/ 1754717 h 1767417"/>
              <a:gd name="connsiteX7" fmla="*/ 762000 w 2024592"/>
              <a:gd name="connsiteY7" fmla="*/ 1710267 h 1767417"/>
              <a:gd name="connsiteX8" fmla="*/ 1143000 w 2024592"/>
              <a:gd name="connsiteY8" fmla="*/ 1589617 h 1767417"/>
              <a:gd name="connsiteX9" fmla="*/ 1377950 w 2024592"/>
              <a:gd name="connsiteY9" fmla="*/ 1443567 h 1767417"/>
              <a:gd name="connsiteX10" fmla="*/ 1682750 w 2024592"/>
              <a:gd name="connsiteY10" fmla="*/ 1221317 h 1767417"/>
              <a:gd name="connsiteX11" fmla="*/ 1968500 w 2024592"/>
              <a:gd name="connsiteY11" fmla="*/ 1107017 h 1767417"/>
              <a:gd name="connsiteX12" fmla="*/ 2019300 w 2024592"/>
              <a:gd name="connsiteY12" fmla="*/ 941917 h 1767417"/>
              <a:gd name="connsiteX13" fmla="*/ 1974850 w 2024592"/>
              <a:gd name="connsiteY13" fmla="*/ 630767 h 1767417"/>
              <a:gd name="connsiteX14" fmla="*/ 1873250 w 2024592"/>
              <a:gd name="connsiteY14" fmla="*/ 332317 h 1767417"/>
              <a:gd name="connsiteX15" fmla="*/ 1695450 w 2024592"/>
              <a:gd name="connsiteY15" fmla="*/ 160867 h 1767417"/>
              <a:gd name="connsiteX16" fmla="*/ 1517650 w 2024592"/>
              <a:gd name="connsiteY16" fmla="*/ 46567 h 1767417"/>
              <a:gd name="connsiteX17" fmla="*/ 1422400 w 2024592"/>
              <a:gd name="connsiteY17" fmla="*/ 14817 h 1767417"/>
              <a:gd name="connsiteX18" fmla="*/ 1231900 w 2024592"/>
              <a:gd name="connsiteY18" fmla="*/ 135467 h 1767417"/>
              <a:gd name="connsiteX19" fmla="*/ 1085850 w 2024592"/>
              <a:gd name="connsiteY19" fmla="*/ 306917 h 1767417"/>
              <a:gd name="connsiteX20" fmla="*/ 933450 w 2024592"/>
              <a:gd name="connsiteY20" fmla="*/ 440267 h 1767417"/>
              <a:gd name="connsiteX21" fmla="*/ 711200 w 2024592"/>
              <a:gd name="connsiteY21" fmla="*/ 491067 h 1767417"/>
              <a:gd name="connsiteX22" fmla="*/ 552450 w 2024592"/>
              <a:gd name="connsiteY22" fmla="*/ 535517 h 176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24592" h="1767417">
                <a:moveTo>
                  <a:pt x="552450" y="535517"/>
                </a:moveTo>
                <a:cubicBezTo>
                  <a:pt x="473075" y="566209"/>
                  <a:pt x="321733" y="627592"/>
                  <a:pt x="234950" y="675217"/>
                </a:cubicBezTo>
                <a:cubicBezTo>
                  <a:pt x="148167" y="722842"/>
                  <a:pt x="63500" y="763059"/>
                  <a:pt x="31750" y="821267"/>
                </a:cubicBezTo>
                <a:cubicBezTo>
                  <a:pt x="0" y="879475"/>
                  <a:pt x="30692" y="945092"/>
                  <a:pt x="44450" y="1024467"/>
                </a:cubicBezTo>
                <a:cubicBezTo>
                  <a:pt x="58208" y="1103842"/>
                  <a:pt x="65617" y="1195917"/>
                  <a:pt x="114300" y="1297517"/>
                </a:cubicBezTo>
                <a:cubicBezTo>
                  <a:pt x="162983" y="1399117"/>
                  <a:pt x="271992" y="1557867"/>
                  <a:pt x="336550" y="1634067"/>
                </a:cubicBezTo>
                <a:cubicBezTo>
                  <a:pt x="401108" y="1710267"/>
                  <a:pt x="430742" y="1742017"/>
                  <a:pt x="501650" y="1754717"/>
                </a:cubicBezTo>
                <a:cubicBezTo>
                  <a:pt x="572558" y="1767417"/>
                  <a:pt x="655108" y="1737784"/>
                  <a:pt x="762000" y="1710267"/>
                </a:cubicBezTo>
                <a:cubicBezTo>
                  <a:pt x="868892" y="1682750"/>
                  <a:pt x="1040342" y="1634067"/>
                  <a:pt x="1143000" y="1589617"/>
                </a:cubicBezTo>
                <a:cubicBezTo>
                  <a:pt x="1245658" y="1545167"/>
                  <a:pt x="1287992" y="1504950"/>
                  <a:pt x="1377950" y="1443567"/>
                </a:cubicBezTo>
                <a:cubicBezTo>
                  <a:pt x="1467908" y="1382184"/>
                  <a:pt x="1584325" y="1277409"/>
                  <a:pt x="1682750" y="1221317"/>
                </a:cubicBezTo>
                <a:cubicBezTo>
                  <a:pt x="1781175" y="1165225"/>
                  <a:pt x="1912408" y="1153584"/>
                  <a:pt x="1968500" y="1107017"/>
                </a:cubicBezTo>
                <a:cubicBezTo>
                  <a:pt x="2024592" y="1060450"/>
                  <a:pt x="2018242" y="1021292"/>
                  <a:pt x="2019300" y="941917"/>
                </a:cubicBezTo>
                <a:cubicBezTo>
                  <a:pt x="2020358" y="862542"/>
                  <a:pt x="1999192" y="732367"/>
                  <a:pt x="1974850" y="630767"/>
                </a:cubicBezTo>
                <a:cubicBezTo>
                  <a:pt x="1950508" y="529167"/>
                  <a:pt x="1919817" y="410634"/>
                  <a:pt x="1873250" y="332317"/>
                </a:cubicBezTo>
                <a:cubicBezTo>
                  <a:pt x="1826683" y="254000"/>
                  <a:pt x="1754717" y="208492"/>
                  <a:pt x="1695450" y="160867"/>
                </a:cubicBezTo>
                <a:cubicBezTo>
                  <a:pt x="1636183" y="113242"/>
                  <a:pt x="1563158" y="70909"/>
                  <a:pt x="1517650" y="46567"/>
                </a:cubicBezTo>
                <a:cubicBezTo>
                  <a:pt x="1472142" y="22225"/>
                  <a:pt x="1470025" y="0"/>
                  <a:pt x="1422400" y="14817"/>
                </a:cubicBezTo>
                <a:cubicBezTo>
                  <a:pt x="1374775" y="29634"/>
                  <a:pt x="1287992" y="86784"/>
                  <a:pt x="1231900" y="135467"/>
                </a:cubicBezTo>
                <a:cubicBezTo>
                  <a:pt x="1175808" y="184150"/>
                  <a:pt x="1135592" y="256117"/>
                  <a:pt x="1085850" y="306917"/>
                </a:cubicBezTo>
                <a:cubicBezTo>
                  <a:pt x="1036108" y="357717"/>
                  <a:pt x="995892" y="409575"/>
                  <a:pt x="933450" y="440267"/>
                </a:cubicBezTo>
                <a:cubicBezTo>
                  <a:pt x="871008" y="470959"/>
                  <a:pt x="776817" y="475192"/>
                  <a:pt x="711200" y="491067"/>
                </a:cubicBezTo>
                <a:cubicBezTo>
                  <a:pt x="645583" y="506942"/>
                  <a:pt x="631825" y="504825"/>
                  <a:pt x="552450" y="535517"/>
                </a:cubicBez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829050" y="5786462"/>
            <a:ext cx="736600" cy="1104900"/>
          </a:xfrm>
          <a:custGeom>
            <a:avLst/>
            <a:gdLst>
              <a:gd name="connsiteX0" fmla="*/ 0 w 736600"/>
              <a:gd name="connsiteY0" fmla="*/ 0 h 1104900"/>
              <a:gd name="connsiteX1" fmla="*/ 425450 w 736600"/>
              <a:gd name="connsiteY1" fmla="*/ 635000 h 1104900"/>
              <a:gd name="connsiteX2" fmla="*/ 736600 w 736600"/>
              <a:gd name="connsiteY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1104900">
                <a:moveTo>
                  <a:pt x="0" y="0"/>
                </a:moveTo>
                <a:lnTo>
                  <a:pt x="425450" y="635000"/>
                </a:lnTo>
                <a:cubicBezTo>
                  <a:pt x="548217" y="819150"/>
                  <a:pt x="642408" y="962025"/>
                  <a:pt x="736600" y="11049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 rot="21185282">
            <a:off x="4556334" y="4309959"/>
            <a:ext cx="451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商圈内环</a:t>
            </a:r>
            <a:endParaRPr lang="zh-CN" altLang="en-US" sz="1400" b="1" dirty="0" smtClean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505200" y="3703662"/>
            <a:ext cx="641350" cy="723900"/>
          </a:xfrm>
          <a:custGeom>
            <a:avLst/>
            <a:gdLst>
              <a:gd name="connsiteX0" fmla="*/ 457200 w 641350"/>
              <a:gd name="connsiteY0" fmla="*/ 0 h 723900"/>
              <a:gd name="connsiteX1" fmla="*/ 590550 w 641350"/>
              <a:gd name="connsiteY1" fmla="*/ 82550 h 723900"/>
              <a:gd name="connsiteX2" fmla="*/ 641350 w 641350"/>
              <a:gd name="connsiteY2" fmla="*/ 247650 h 723900"/>
              <a:gd name="connsiteX3" fmla="*/ 457200 w 641350"/>
              <a:gd name="connsiteY3" fmla="*/ 387350 h 723900"/>
              <a:gd name="connsiteX4" fmla="*/ 381000 w 641350"/>
              <a:gd name="connsiteY4" fmla="*/ 514350 h 723900"/>
              <a:gd name="connsiteX5" fmla="*/ 152400 w 641350"/>
              <a:gd name="connsiteY5" fmla="*/ 723900 h 723900"/>
              <a:gd name="connsiteX6" fmla="*/ 57150 w 641350"/>
              <a:gd name="connsiteY6" fmla="*/ 654050 h 723900"/>
              <a:gd name="connsiteX7" fmla="*/ 0 w 641350"/>
              <a:gd name="connsiteY7" fmla="*/ 539750 h 723900"/>
              <a:gd name="connsiteX8" fmla="*/ 19050 w 641350"/>
              <a:gd name="connsiteY8" fmla="*/ 457200 h 723900"/>
              <a:gd name="connsiteX9" fmla="*/ 158750 w 641350"/>
              <a:gd name="connsiteY9" fmla="*/ 304800 h 723900"/>
              <a:gd name="connsiteX10" fmla="*/ 260350 w 641350"/>
              <a:gd name="connsiteY10" fmla="*/ 190500 h 723900"/>
              <a:gd name="connsiteX11" fmla="*/ 381000 w 641350"/>
              <a:gd name="connsiteY11" fmla="*/ 57150 h 723900"/>
              <a:gd name="connsiteX12" fmla="*/ 457200 w 64135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1350" h="723900">
                <a:moveTo>
                  <a:pt x="457200" y="0"/>
                </a:moveTo>
                <a:lnTo>
                  <a:pt x="590550" y="82550"/>
                </a:lnTo>
                <a:lnTo>
                  <a:pt x="641350" y="247650"/>
                </a:lnTo>
                <a:lnTo>
                  <a:pt x="457200" y="387350"/>
                </a:lnTo>
                <a:lnTo>
                  <a:pt x="381000" y="514350"/>
                </a:lnTo>
                <a:cubicBezTo>
                  <a:pt x="304710" y="584101"/>
                  <a:pt x="225494" y="650806"/>
                  <a:pt x="152400" y="723900"/>
                </a:cubicBezTo>
                <a:lnTo>
                  <a:pt x="57150" y="654050"/>
                </a:lnTo>
                <a:lnTo>
                  <a:pt x="0" y="539750"/>
                </a:lnTo>
                <a:lnTo>
                  <a:pt x="19050" y="457200"/>
                </a:lnTo>
                <a:lnTo>
                  <a:pt x="158750" y="304800"/>
                </a:lnTo>
                <a:lnTo>
                  <a:pt x="260350" y="190500"/>
                </a:lnTo>
                <a:cubicBezTo>
                  <a:pt x="376028" y="55543"/>
                  <a:pt x="316106" y="57150"/>
                  <a:pt x="381000" y="57150"/>
                </a:cubicBezTo>
                <a:lnTo>
                  <a:pt x="457200" y="0"/>
                </a:lnTo>
                <a:close/>
              </a:path>
            </a:pathLst>
          </a:custGeom>
          <a:solidFill>
            <a:srgbClr val="7030A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北城天街</a:t>
            </a:r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643174" y="5786478"/>
            <a:ext cx="142876" cy="142876"/>
          </a:xfrm>
          <a:prstGeom prst="ellipse">
            <a:avLst/>
          </a:prstGeom>
          <a:solidFill>
            <a:srgbClr val="7030A0">
              <a:alpha val="7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670" y="58579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l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朗晴广场</a:t>
            </a:r>
            <a:endParaRPr lang="zh-CN" altLang="en-US" sz="1400" dirty="0" smtClean="0">
              <a:solidFill>
                <a:schemeClr val="lt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285852" y="1571636"/>
            <a:ext cx="1285884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红旗</a:t>
            </a:r>
            <a:endParaRPr lang="en-US" altLang="zh-CN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河沟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28926" y="50006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l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观音桥商圈</a:t>
            </a:r>
            <a:endParaRPr lang="zh-CN" altLang="en-US" dirty="0" smtClean="0">
              <a:solidFill>
                <a:schemeClr val="lt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34" name="直接连接符 33"/>
          <p:cNvCxnSpPr>
            <a:endCxn id="9" idx="3"/>
          </p:cNvCxnSpPr>
          <p:nvPr/>
        </p:nvCxnSpPr>
        <p:spPr>
          <a:xfrm rot="16200000" flipV="1">
            <a:off x="1818789" y="3533333"/>
            <a:ext cx="1689744" cy="81628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00166" y="3643338"/>
            <a:ext cx="116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直线距离</a:t>
            </a:r>
            <a:r>
              <a:rPr lang="en-US" altLang="zh-CN" sz="1600" b="1" dirty="0" smtClean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700</a:t>
            </a:r>
            <a:r>
              <a:rPr lang="zh-CN" altLang="en-US" sz="1600" b="1" dirty="0" smtClean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米</a:t>
            </a:r>
            <a:endParaRPr lang="zh-CN" altLang="en-US" sz="1600" b="1" dirty="0" smtClean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785918" y="1785950"/>
            <a:ext cx="142876" cy="14287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 rot="20375200">
            <a:off x="1826888" y="146497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红旗河沟站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676400" y="2555582"/>
            <a:ext cx="723900" cy="944880"/>
          </a:xfrm>
          <a:custGeom>
            <a:avLst/>
            <a:gdLst>
              <a:gd name="connsiteX0" fmla="*/ 114300 w 723900"/>
              <a:gd name="connsiteY0" fmla="*/ 0 h 944880"/>
              <a:gd name="connsiteX1" fmla="*/ 350520 w 723900"/>
              <a:gd name="connsiteY1" fmla="*/ 83820 h 944880"/>
              <a:gd name="connsiteX2" fmla="*/ 457200 w 723900"/>
              <a:gd name="connsiteY2" fmla="*/ 182880 h 944880"/>
              <a:gd name="connsiteX3" fmla="*/ 579120 w 723900"/>
              <a:gd name="connsiteY3" fmla="*/ 541020 h 944880"/>
              <a:gd name="connsiteX4" fmla="*/ 510540 w 723900"/>
              <a:gd name="connsiteY4" fmla="*/ 601980 h 944880"/>
              <a:gd name="connsiteX5" fmla="*/ 312420 w 723900"/>
              <a:gd name="connsiteY5" fmla="*/ 609600 h 944880"/>
              <a:gd name="connsiteX6" fmla="*/ 312420 w 723900"/>
              <a:gd name="connsiteY6" fmla="*/ 731520 h 944880"/>
              <a:gd name="connsiteX7" fmla="*/ 411480 w 723900"/>
              <a:gd name="connsiteY7" fmla="*/ 822960 h 944880"/>
              <a:gd name="connsiteX8" fmla="*/ 541020 w 723900"/>
              <a:gd name="connsiteY8" fmla="*/ 746760 h 944880"/>
              <a:gd name="connsiteX9" fmla="*/ 609600 w 723900"/>
              <a:gd name="connsiteY9" fmla="*/ 685800 h 944880"/>
              <a:gd name="connsiteX10" fmla="*/ 723900 w 723900"/>
              <a:gd name="connsiteY10" fmla="*/ 762000 h 944880"/>
              <a:gd name="connsiteX11" fmla="*/ 571500 w 723900"/>
              <a:gd name="connsiteY11" fmla="*/ 868680 h 944880"/>
              <a:gd name="connsiteX12" fmla="*/ 434340 w 723900"/>
              <a:gd name="connsiteY12" fmla="*/ 929640 h 944880"/>
              <a:gd name="connsiteX13" fmla="*/ 228600 w 723900"/>
              <a:gd name="connsiteY13" fmla="*/ 944880 h 944880"/>
              <a:gd name="connsiteX14" fmla="*/ 114300 w 723900"/>
              <a:gd name="connsiteY14" fmla="*/ 822960 h 944880"/>
              <a:gd name="connsiteX15" fmla="*/ 7620 w 723900"/>
              <a:gd name="connsiteY15" fmla="*/ 723900 h 944880"/>
              <a:gd name="connsiteX16" fmla="*/ 0 w 723900"/>
              <a:gd name="connsiteY16" fmla="*/ 601980 h 944880"/>
              <a:gd name="connsiteX17" fmla="*/ 152400 w 723900"/>
              <a:gd name="connsiteY17" fmla="*/ 571500 h 944880"/>
              <a:gd name="connsiteX18" fmla="*/ 114300 w 723900"/>
              <a:gd name="connsiteY18" fmla="*/ 381000 h 944880"/>
              <a:gd name="connsiteX19" fmla="*/ 83820 w 723900"/>
              <a:gd name="connsiteY19" fmla="*/ 259080 h 944880"/>
              <a:gd name="connsiteX20" fmla="*/ 114300 w 723900"/>
              <a:gd name="connsiteY20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900" h="944880">
                <a:moveTo>
                  <a:pt x="114300" y="0"/>
                </a:moveTo>
                <a:lnTo>
                  <a:pt x="350520" y="83820"/>
                </a:lnTo>
                <a:lnTo>
                  <a:pt x="457200" y="182880"/>
                </a:lnTo>
                <a:lnTo>
                  <a:pt x="579120" y="541020"/>
                </a:lnTo>
                <a:cubicBezTo>
                  <a:pt x="500250" y="612003"/>
                  <a:pt x="478757" y="633763"/>
                  <a:pt x="510540" y="601980"/>
                </a:cubicBezTo>
                <a:lnTo>
                  <a:pt x="312420" y="609600"/>
                </a:lnTo>
                <a:lnTo>
                  <a:pt x="312420" y="731520"/>
                </a:lnTo>
                <a:lnTo>
                  <a:pt x="411480" y="822960"/>
                </a:lnTo>
                <a:lnTo>
                  <a:pt x="541020" y="746760"/>
                </a:lnTo>
                <a:lnTo>
                  <a:pt x="609600" y="685800"/>
                </a:lnTo>
                <a:lnTo>
                  <a:pt x="723900" y="762000"/>
                </a:lnTo>
                <a:lnTo>
                  <a:pt x="571500" y="868680"/>
                </a:lnTo>
                <a:lnTo>
                  <a:pt x="434340" y="929640"/>
                </a:lnTo>
                <a:lnTo>
                  <a:pt x="228600" y="944880"/>
                </a:lnTo>
                <a:lnTo>
                  <a:pt x="114300" y="822960"/>
                </a:lnTo>
                <a:lnTo>
                  <a:pt x="7620" y="723900"/>
                </a:lnTo>
                <a:lnTo>
                  <a:pt x="0" y="601980"/>
                </a:lnTo>
                <a:lnTo>
                  <a:pt x="152400" y="571500"/>
                </a:lnTo>
                <a:lnTo>
                  <a:pt x="114300" y="381000"/>
                </a:lnTo>
                <a:lnTo>
                  <a:pt x="83820" y="259080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新壹</a:t>
            </a:r>
            <a:endParaRPr lang="en-US" altLang="zh-CN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街</a:t>
            </a:r>
            <a:endParaRPr lang="en-US" altLang="zh-CN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3008"/>
            <a:ext cx="117796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任意多边形 39"/>
          <p:cNvSpPr/>
          <p:nvPr/>
        </p:nvSpPr>
        <p:spPr>
          <a:xfrm>
            <a:off x="4900613" y="2614637"/>
            <a:ext cx="719137" cy="700088"/>
          </a:xfrm>
          <a:custGeom>
            <a:avLst/>
            <a:gdLst>
              <a:gd name="connsiteX0" fmla="*/ 123825 w 719137"/>
              <a:gd name="connsiteY0" fmla="*/ 0 h 700088"/>
              <a:gd name="connsiteX1" fmla="*/ 433387 w 719137"/>
              <a:gd name="connsiteY1" fmla="*/ 114300 h 700088"/>
              <a:gd name="connsiteX2" fmla="*/ 581025 w 719137"/>
              <a:gd name="connsiteY2" fmla="*/ 214313 h 700088"/>
              <a:gd name="connsiteX3" fmla="*/ 700087 w 719137"/>
              <a:gd name="connsiteY3" fmla="*/ 395288 h 700088"/>
              <a:gd name="connsiteX4" fmla="*/ 719137 w 719137"/>
              <a:gd name="connsiteY4" fmla="*/ 700088 h 700088"/>
              <a:gd name="connsiteX5" fmla="*/ 152400 w 719137"/>
              <a:gd name="connsiteY5" fmla="*/ 681038 h 700088"/>
              <a:gd name="connsiteX6" fmla="*/ 9525 w 719137"/>
              <a:gd name="connsiteY6" fmla="*/ 681038 h 700088"/>
              <a:gd name="connsiteX7" fmla="*/ 4762 w 719137"/>
              <a:gd name="connsiteY7" fmla="*/ 433388 h 700088"/>
              <a:gd name="connsiteX8" fmla="*/ 0 w 719137"/>
              <a:gd name="connsiteY8" fmla="*/ 266700 h 700088"/>
              <a:gd name="connsiteX9" fmla="*/ 90487 w 719137"/>
              <a:gd name="connsiteY9" fmla="*/ 266700 h 700088"/>
              <a:gd name="connsiteX10" fmla="*/ 95250 w 719137"/>
              <a:gd name="connsiteY10" fmla="*/ 128588 h 700088"/>
              <a:gd name="connsiteX11" fmla="*/ 133350 w 719137"/>
              <a:gd name="connsiteY11" fmla="*/ 66675 h 700088"/>
              <a:gd name="connsiteX12" fmla="*/ 123825 w 719137"/>
              <a:gd name="connsiteY12" fmla="*/ 0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9137" h="700088">
                <a:moveTo>
                  <a:pt x="123825" y="0"/>
                </a:moveTo>
                <a:lnTo>
                  <a:pt x="433387" y="114300"/>
                </a:lnTo>
                <a:lnTo>
                  <a:pt x="581025" y="214313"/>
                </a:lnTo>
                <a:lnTo>
                  <a:pt x="700087" y="395288"/>
                </a:lnTo>
                <a:lnTo>
                  <a:pt x="719137" y="700088"/>
                </a:lnTo>
                <a:lnTo>
                  <a:pt x="152400" y="681038"/>
                </a:lnTo>
                <a:lnTo>
                  <a:pt x="9525" y="681038"/>
                </a:lnTo>
                <a:cubicBezTo>
                  <a:pt x="7906" y="598489"/>
                  <a:pt x="4762" y="515953"/>
                  <a:pt x="4762" y="433388"/>
                </a:cubicBezTo>
                <a:lnTo>
                  <a:pt x="0" y="266700"/>
                </a:lnTo>
                <a:lnTo>
                  <a:pt x="90487" y="266700"/>
                </a:lnTo>
                <a:lnTo>
                  <a:pt x="95250" y="128588"/>
                </a:lnTo>
                <a:lnTo>
                  <a:pt x="133350" y="66675"/>
                </a:lnTo>
                <a:lnTo>
                  <a:pt x="123825" y="0"/>
                </a:lnTo>
                <a:close/>
              </a:path>
            </a:pathLst>
          </a:cu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新壹街</a:t>
            </a:r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5000628" y="192882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5214942" y="185738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rot="21026372">
            <a:off x="4676509" y="1375813"/>
            <a:ext cx="75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轻轨出入口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785752" y="128588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5072066" y="121444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000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项目地理位置实为红旗河沟板块，远离观音桥核心商圈；双向八车道的快速干道（建新北路）将阻碍观音桥商圈人流的有效达到；项目与轻轨出入口目前暂不能直接接驳。</a:t>
            </a:r>
            <a:endParaRPr lang="zh-CN" altLang="en-US" sz="17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6446" y="1142984"/>
            <a:ext cx="3357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项目推广借观音桥商圈之名，所处位置实为红旗河沟板块。</a:t>
            </a:r>
            <a:endParaRPr lang="en-US" altLang="zh-CN" sz="16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距离观音桥核心商圈直线距离</a:t>
            </a:r>
            <a:r>
              <a:rPr lang="en-US" altLang="zh-CN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700</a:t>
            </a:r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米，且有双向八车道的快速干道建新北路阻隔，如无差异性业态规划将难以吸引观音桥商圈人流到达。</a:t>
            </a:r>
            <a:endParaRPr lang="en-US" altLang="zh-CN" sz="16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轻轨三号线和地铁六号线换乘站点红旗河沟站不能直接接驳项目，对吸引地铁人流及到达便利性引造成一定影响。</a:t>
            </a:r>
            <a:endParaRPr lang="zh-CN" altLang="en-US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827" y="5072074"/>
            <a:ext cx="358508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5715008" y="6550223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建新北路：双向八车道快速干道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区域规划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51573"/>
            <a:ext cx="914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观音桥商圈规划扩容后，地块所在版块被划入北片区，规划为国际商贸总部区，发展潜力大。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根据土地规划，建兴北路两侧商业带是北片区连接观音桥核心区的主要纽带，</a:t>
            </a:r>
            <a:r>
              <a:rPr lang="zh-CN" altLang="en-US" sz="17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项目处于商业带北部末端，远离核心商区；且商业带并不是一家整体打造，后期规划定位存在差异化和变数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17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3857" y="3100420"/>
            <a:ext cx="9100143" cy="3686166"/>
            <a:chOff x="43857" y="2571744"/>
            <a:chExt cx="9100143" cy="3686166"/>
          </a:xfrm>
        </p:grpSpPr>
        <p:grpSp>
          <p:nvGrpSpPr>
            <p:cNvPr id="22" name="组合 21"/>
            <p:cNvGrpSpPr/>
            <p:nvPr/>
          </p:nvGrpSpPr>
          <p:grpSpPr>
            <a:xfrm>
              <a:off x="43857" y="2571744"/>
              <a:ext cx="9100143" cy="3686166"/>
              <a:chOff x="43857" y="2357430"/>
              <a:chExt cx="9100143" cy="3686166"/>
            </a:xfrm>
          </p:grpSpPr>
          <p:pic>
            <p:nvPicPr>
              <p:cNvPr id="2051" name="Picture 3" descr="C:\Documents and Settings\Administrator\桌面\201352211238.jp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4407661" y="2357430"/>
                <a:ext cx="4736339" cy="3643338"/>
              </a:xfrm>
              <a:prstGeom prst="rect">
                <a:avLst/>
              </a:prstGeom>
              <a:noFill/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43857" y="2357430"/>
                <a:ext cx="4385267" cy="3686166"/>
                <a:chOff x="0" y="1214422"/>
                <a:chExt cx="4385267" cy="3686166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1214422"/>
                  <a:ext cx="4385267" cy="3686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椭圆 14"/>
                <p:cNvSpPr>
                  <a:spLocks noChangeAspect="1"/>
                </p:cNvSpPr>
                <p:nvPr/>
              </p:nvSpPr>
              <p:spPr>
                <a:xfrm>
                  <a:off x="1357290" y="2106554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 smtClean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</p:grpSp>
          <p:sp>
            <p:nvSpPr>
              <p:cNvPr id="17" name="任意多边形 16"/>
              <p:cNvSpPr/>
              <p:nvPr/>
            </p:nvSpPr>
            <p:spPr>
              <a:xfrm>
                <a:off x="6099730" y="2674620"/>
                <a:ext cx="1284050" cy="1379220"/>
              </a:xfrm>
              <a:custGeom>
                <a:avLst/>
                <a:gdLst>
                  <a:gd name="connsiteX0" fmla="*/ 339170 w 1284050"/>
                  <a:gd name="connsiteY0" fmla="*/ 0 h 1379220"/>
                  <a:gd name="connsiteX1" fmla="*/ 438230 w 1284050"/>
                  <a:gd name="connsiteY1" fmla="*/ 0 h 1379220"/>
                  <a:gd name="connsiteX2" fmla="*/ 735410 w 1284050"/>
                  <a:gd name="connsiteY2" fmla="*/ 121920 h 1379220"/>
                  <a:gd name="connsiteX3" fmla="*/ 819230 w 1284050"/>
                  <a:gd name="connsiteY3" fmla="*/ 228600 h 1379220"/>
                  <a:gd name="connsiteX4" fmla="*/ 1002110 w 1284050"/>
                  <a:gd name="connsiteY4" fmla="*/ 541020 h 1379220"/>
                  <a:gd name="connsiteX5" fmla="*/ 1032590 w 1284050"/>
                  <a:gd name="connsiteY5" fmla="*/ 617220 h 1379220"/>
                  <a:gd name="connsiteX6" fmla="*/ 903050 w 1284050"/>
                  <a:gd name="connsiteY6" fmla="*/ 670560 h 1379220"/>
                  <a:gd name="connsiteX7" fmla="*/ 636350 w 1284050"/>
                  <a:gd name="connsiteY7" fmla="*/ 678180 h 1379220"/>
                  <a:gd name="connsiteX8" fmla="*/ 643970 w 1284050"/>
                  <a:gd name="connsiteY8" fmla="*/ 899160 h 1379220"/>
                  <a:gd name="connsiteX9" fmla="*/ 727790 w 1284050"/>
                  <a:gd name="connsiteY9" fmla="*/ 1013460 h 1379220"/>
                  <a:gd name="connsiteX10" fmla="*/ 864950 w 1284050"/>
                  <a:gd name="connsiteY10" fmla="*/ 922020 h 1379220"/>
                  <a:gd name="connsiteX11" fmla="*/ 1078310 w 1284050"/>
                  <a:gd name="connsiteY11" fmla="*/ 762000 h 1379220"/>
                  <a:gd name="connsiteX12" fmla="*/ 1116410 w 1284050"/>
                  <a:gd name="connsiteY12" fmla="*/ 754380 h 1379220"/>
                  <a:gd name="connsiteX13" fmla="*/ 1169750 w 1284050"/>
                  <a:gd name="connsiteY13" fmla="*/ 899160 h 1379220"/>
                  <a:gd name="connsiteX14" fmla="*/ 1184990 w 1284050"/>
                  <a:gd name="connsiteY14" fmla="*/ 1013460 h 1379220"/>
                  <a:gd name="connsiteX15" fmla="*/ 1284050 w 1284050"/>
                  <a:gd name="connsiteY15" fmla="*/ 1150620 h 1379220"/>
                  <a:gd name="connsiteX16" fmla="*/ 1253570 w 1284050"/>
                  <a:gd name="connsiteY16" fmla="*/ 1211580 h 1379220"/>
                  <a:gd name="connsiteX17" fmla="*/ 1024970 w 1284050"/>
                  <a:gd name="connsiteY17" fmla="*/ 1379220 h 1379220"/>
                  <a:gd name="connsiteX18" fmla="*/ 834470 w 1284050"/>
                  <a:gd name="connsiteY18" fmla="*/ 1120140 h 1379220"/>
                  <a:gd name="connsiteX19" fmla="*/ 720170 w 1284050"/>
                  <a:gd name="connsiteY19" fmla="*/ 1036320 h 1379220"/>
                  <a:gd name="connsiteX20" fmla="*/ 651590 w 1284050"/>
                  <a:gd name="connsiteY20" fmla="*/ 1112520 h 1379220"/>
                  <a:gd name="connsiteX21" fmla="*/ 522050 w 1284050"/>
                  <a:gd name="connsiteY21" fmla="*/ 1196340 h 1379220"/>
                  <a:gd name="connsiteX22" fmla="*/ 453470 w 1284050"/>
                  <a:gd name="connsiteY22" fmla="*/ 1211580 h 1379220"/>
                  <a:gd name="connsiteX23" fmla="*/ 194390 w 1284050"/>
                  <a:gd name="connsiteY23" fmla="*/ 1013460 h 1379220"/>
                  <a:gd name="connsiteX24" fmla="*/ 3890 w 1284050"/>
                  <a:gd name="connsiteY24" fmla="*/ 838200 h 1379220"/>
                  <a:gd name="connsiteX25" fmla="*/ 3890 w 1284050"/>
                  <a:gd name="connsiteY25" fmla="*/ 594360 h 1379220"/>
                  <a:gd name="connsiteX26" fmla="*/ 19130 w 1284050"/>
                  <a:gd name="connsiteY26" fmla="*/ 502920 h 1379220"/>
                  <a:gd name="connsiteX27" fmla="*/ 232490 w 1284050"/>
                  <a:gd name="connsiteY27" fmla="*/ 495300 h 1379220"/>
                  <a:gd name="connsiteX28" fmla="*/ 209630 w 1284050"/>
                  <a:gd name="connsiteY28" fmla="*/ 381000 h 1379220"/>
                  <a:gd name="connsiteX29" fmla="*/ 224870 w 1284050"/>
                  <a:gd name="connsiteY29" fmla="*/ 236220 h 1379220"/>
                  <a:gd name="connsiteX30" fmla="*/ 354410 w 1284050"/>
                  <a:gd name="connsiteY30" fmla="*/ 213360 h 1379220"/>
                  <a:gd name="connsiteX31" fmla="*/ 339170 w 1284050"/>
                  <a:gd name="connsiteY31" fmla="*/ 0 h 137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84050" h="1379220">
                    <a:moveTo>
                      <a:pt x="339170" y="0"/>
                    </a:moveTo>
                    <a:lnTo>
                      <a:pt x="438230" y="0"/>
                    </a:lnTo>
                    <a:lnTo>
                      <a:pt x="735410" y="121920"/>
                    </a:lnTo>
                    <a:lnTo>
                      <a:pt x="819230" y="228600"/>
                    </a:lnTo>
                    <a:lnTo>
                      <a:pt x="1002110" y="541020"/>
                    </a:lnTo>
                    <a:lnTo>
                      <a:pt x="1032590" y="617220"/>
                    </a:lnTo>
                    <a:lnTo>
                      <a:pt x="903050" y="670560"/>
                    </a:lnTo>
                    <a:lnTo>
                      <a:pt x="636350" y="678180"/>
                    </a:lnTo>
                    <a:lnTo>
                      <a:pt x="643970" y="899160"/>
                    </a:lnTo>
                    <a:cubicBezTo>
                      <a:pt x="736997" y="1015443"/>
                      <a:pt x="784202" y="1013460"/>
                      <a:pt x="727790" y="1013460"/>
                    </a:cubicBezTo>
                    <a:lnTo>
                      <a:pt x="864950" y="922020"/>
                    </a:lnTo>
                    <a:lnTo>
                      <a:pt x="1078310" y="762000"/>
                    </a:lnTo>
                    <a:lnTo>
                      <a:pt x="1116410" y="754380"/>
                    </a:lnTo>
                    <a:lnTo>
                      <a:pt x="1169750" y="899160"/>
                    </a:lnTo>
                    <a:lnTo>
                      <a:pt x="1184990" y="1013460"/>
                    </a:lnTo>
                    <a:lnTo>
                      <a:pt x="1284050" y="1150620"/>
                    </a:lnTo>
                    <a:lnTo>
                      <a:pt x="1253570" y="1211580"/>
                    </a:lnTo>
                    <a:lnTo>
                      <a:pt x="1024970" y="1379220"/>
                    </a:lnTo>
                    <a:cubicBezTo>
                      <a:pt x="839977" y="1124855"/>
                      <a:pt x="915377" y="1201047"/>
                      <a:pt x="834470" y="1120140"/>
                    </a:cubicBezTo>
                    <a:lnTo>
                      <a:pt x="720170" y="1036320"/>
                    </a:lnTo>
                    <a:lnTo>
                      <a:pt x="651590" y="1112520"/>
                    </a:lnTo>
                    <a:cubicBezTo>
                      <a:pt x="525262" y="1215162"/>
                      <a:pt x="560150" y="1191260"/>
                      <a:pt x="522050" y="1196340"/>
                    </a:cubicBezTo>
                    <a:cubicBezTo>
                      <a:pt x="457526" y="1204406"/>
                      <a:pt x="475570" y="1189480"/>
                      <a:pt x="453470" y="1211580"/>
                    </a:cubicBezTo>
                    <a:lnTo>
                      <a:pt x="194390" y="1013460"/>
                    </a:lnTo>
                    <a:cubicBezTo>
                      <a:pt x="0" y="850173"/>
                      <a:pt x="3890" y="936370"/>
                      <a:pt x="3890" y="838200"/>
                    </a:cubicBezTo>
                    <a:lnTo>
                      <a:pt x="3890" y="594360"/>
                    </a:lnTo>
                    <a:lnTo>
                      <a:pt x="19130" y="502920"/>
                    </a:lnTo>
                    <a:lnTo>
                      <a:pt x="232490" y="495300"/>
                    </a:lnTo>
                    <a:cubicBezTo>
                      <a:pt x="207782" y="396468"/>
                      <a:pt x="209630" y="435278"/>
                      <a:pt x="209630" y="381000"/>
                    </a:cubicBezTo>
                    <a:lnTo>
                      <a:pt x="224870" y="236220"/>
                    </a:lnTo>
                    <a:lnTo>
                      <a:pt x="354410" y="213360"/>
                    </a:lnTo>
                    <a:lnTo>
                      <a:pt x="33917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72330" y="2357430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 smtClean="0">
                    <a:latin typeface="黑体" panose="02010609060101010101" pitchFamily="2" charset="-122"/>
                    <a:ea typeface="黑体" panose="02010609060101010101" pitchFamily="2" charset="-122"/>
                  </a:rPr>
                  <a:t>新壹街地块范围</a:t>
                </a:r>
                <a:endParaRPr lang="zh-CN" altLang="en-US" sz="1400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cxnSp>
            <p:nvCxnSpPr>
              <p:cNvPr id="19" name="直接箭头连接符 18"/>
              <p:cNvCxnSpPr>
                <a:stCxn id="18" idx="1"/>
                <a:endCxn id="17" idx="1"/>
              </p:cNvCxnSpPr>
              <p:nvPr/>
            </p:nvCxnSpPr>
            <p:spPr>
              <a:xfrm rot="10800000" flipV="1">
                <a:off x="6537960" y="2511318"/>
                <a:ext cx="534370" cy="1633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 rot="20173560">
              <a:off x="7538057" y="2914744"/>
              <a:ext cx="35718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70C0"/>
                  </a:solidFill>
                </a:rPr>
                <a:t>建兴北路商业带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286500" y="2796540"/>
              <a:ext cx="1645920" cy="2400300"/>
            </a:xfrm>
            <a:custGeom>
              <a:avLst/>
              <a:gdLst>
                <a:gd name="connsiteX0" fmla="*/ 0 w 1645920"/>
                <a:gd name="connsiteY0" fmla="*/ 449580 h 2400300"/>
                <a:gd name="connsiteX1" fmla="*/ 449580 w 1645920"/>
                <a:gd name="connsiteY1" fmla="*/ 1028700 h 2400300"/>
                <a:gd name="connsiteX2" fmla="*/ 1158240 w 1645920"/>
                <a:gd name="connsiteY2" fmla="*/ 1988820 h 2400300"/>
                <a:gd name="connsiteX3" fmla="*/ 1066800 w 1645920"/>
                <a:gd name="connsiteY3" fmla="*/ 2202180 h 2400300"/>
                <a:gd name="connsiteX4" fmla="*/ 1295400 w 1645920"/>
                <a:gd name="connsiteY4" fmla="*/ 2400300 h 2400300"/>
                <a:gd name="connsiteX5" fmla="*/ 1645920 w 1645920"/>
                <a:gd name="connsiteY5" fmla="*/ 2354580 h 2400300"/>
                <a:gd name="connsiteX6" fmla="*/ 1455420 w 1645920"/>
                <a:gd name="connsiteY6" fmla="*/ 1630680 h 2400300"/>
                <a:gd name="connsiteX7" fmla="*/ 914400 w 1645920"/>
                <a:gd name="connsiteY7" fmla="*/ 640080 h 2400300"/>
                <a:gd name="connsiteX8" fmla="*/ 617220 w 1645920"/>
                <a:gd name="connsiteY8" fmla="*/ 99060 h 2400300"/>
                <a:gd name="connsiteX9" fmla="*/ 152400 w 1645920"/>
                <a:gd name="connsiteY9" fmla="*/ 0 h 2400300"/>
                <a:gd name="connsiteX10" fmla="*/ 0 w 1645920"/>
                <a:gd name="connsiteY10" fmla="*/ 44958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5920" h="2400300">
                  <a:moveTo>
                    <a:pt x="0" y="449580"/>
                  </a:moveTo>
                  <a:lnTo>
                    <a:pt x="449580" y="1028700"/>
                  </a:lnTo>
                  <a:lnTo>
                    <a:pt x="1158240" y="1988820"/>
                  </a:lnTo>
                  <a:lnTo>
                    <a:pt x="1066800" y="2202180"/>
                  </a:lnTo>
                  <a:lnTo>
                    <a:pt x="1295400" y="2400300"/>
                  </a:lnTo>
                  <a:lnTo>
                    <a:pt x="1645920" y="2354580"/>
                  </a:lnTo>
                  <a:lnTo>
                    <a:pt x="1455420" y="1630680"/>
                  </a:lnTo>
                  <a:lnTo>
                    <a:pt x="914400" y="640080"/>
                  </a:lnTo>
                  <a:lnTo>
                    <a:pt x="617220" y="99060"/>
                  </a:lnTo>
                  <a:lnTo>
                    <a:pt x="152400" y="0"/>
                  </a:lnTo>
                  <a:lnTo>
                    <a:pt x="0" y="449580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4348" y="2835471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观音桥商圈“一心四片”规划示意图</a:t>
            </a:r>
            <a:endParaRPr lang="zh-CN" altLang="en-US" sz="1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3438" y="2857497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鹞子丘片区土地控规图</a:t>
            </a:r>
            <a:endParaRPr lang="zh-CN" altLang="en-US" sz="1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4305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“一心四片”</a:t>
            </a:r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en-US" altLang="zh-CN" sz="16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2012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年根据</a:t>
            </a:r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重庆市观音桥商圈发展规划</a:t>
            </a:r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，观音桥商圈将由现在</a:t>
            </a:r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1.5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平方公里扩建到</a:t>
            </a:r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6.8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平方公里。形成时尚潮流中心区、国际商贸总部区、都市生活体验区、浪漫休闲文娱区、魅力滨江风情区等“五大主题功能区”空间结构。建设周期分为三个阶段：近中期（</a:t>
            </a:r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2012-2015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年）、中远期（</a:t>
            </a:r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2016-2020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年）、远期（</a:t>
            </a:r>
            <a:r>
              <a:rPr lang="en-US" altLang="zh-CN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2021-2030</a:t>
            </a:r>
            <a:r>
              <a:rPr lang="zh-CN" altLang="en-US" sz="1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年）</a:t>
            </a:r>
            <a:endParaRPr lang="zh-CN" altLang="en-US" sz="1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-33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融资与开发模式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64722" r="19862"/>
          <a:stretch>
            <a:fillRect/>
          </a:stretch>
        </p:blipFill>
        <p:spPr>
          <a:xfrm>
            <a:off x="1979712" y="620688"/>
            <a:ext cx="4824536" cy="241936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23768" y="4098038"/>
            <a:ext cx="6912768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月，龙湖与渣打银行牵头的基金等海外机构投资人签订了协议，共同开发红旗河沟综合商业项目，龙湖拥有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权益，其中，渣打银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行牵头的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基金计划投资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亿元，取得该项目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的权益，而余下的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权益由另外一家海外基金投资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5.67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亿元持有。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-33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营销手法及亮点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" y="1071546"/>
            <a:ext cx="90011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24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小时全天候商业概念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en-US" altLang="zh-CN" sz="20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打破商家营业时间限制，商家可以根据自己的实际情况开关门。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业态规划更多引进体验式休闲业态，</a:t>
            </a:r>
            <a:r>
              <a:rPr lang="zh-CN" altLang="en-US" sz="17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但目前并无具体商家引入，也无具体商业规划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17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8" y="2143116"/>
            <a:ext cx="9001156" cy="170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1:2</a:t>
            </a:r>
            <a:r>
              <a:rPr lang="zh-CN" altLang="en-US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持售比，减少了持有比例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en-US" altLang="zh-CN" sz="20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北城天街为全持有，时代天街为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5:5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持有，而新壹街进一步减少自持比例。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启动“亿元定制计划”，凡单笔成交金额超过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亿元的大客户，提供定制商业。大客户优先定制，加快去化速度。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“商业孵化计划”，</a:t>
            </a:r>
            <a:r>
              <a:rPr lang="zh-CN" altLang="en-US" sz="17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在每层楼的端头铺位由龙湖自持，中间商铺则出售，期望通过自持店铺的主力店效益带动整层商业的孵化（以点带面）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4071942"/>
            <a:ext cx="9001156" cy="170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多首层、多接入口、大退台及外摆空间、独栋商业设计：</a:t>
            </a:r>
            <a:endParaRPr lang="en-US" altLang="zh-CN" sz="20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利用地块高差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16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米，实现多首层商业，提供商业价值。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各楼栋之间通过商业连廊连接，每层均有大面积退台，提供充足的外摆空间，同时控制商业公摊（商业公摊最大在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30%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左右）。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二期组团实行定制销售，多以独栋设计为主，保证定制商业的均好性，业态规划以奢侈品展示为主。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DEC-1704-4AF7-9ADE-A53E94293AEE}" type="slidenum">
              <a:rPr lang="en-US" altLang="zh-CN" smtClean="0"/>
            </a:fld>
            <a:endParaRPr lang="en-US" altLang="zh-C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01935" y="542276"/>
            <a:ext cx="6242065" cy="631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-33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产品设计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573"/>
            <a:ext cx="2928926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端头核心口岸商铺自持，通过自持主力店招商带动人气。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商业动线通过扶梯、直升电梯及连廊等带动人流。</a:t>
            </a:r>
            <a:endParaRPr lang="en-US" altLang="zh-CN" sz="17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商铺主力面积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40-60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平米，主力开间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4.2-5.5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米，主力进深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10-11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米，层高在</a:t>
            </a:r>
            <a:r>
              <a:rPr lang="en-US" altLang="zh-CN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4.5-5.1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米。</a:t>
            </a:r>
            <a:r>
              <a:rPr lang="zh-CN" altLang="en-US" sz="17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为控制总价便于销售，商铺面积划分过小，不利于后期经营</a:t>
            </a:r>
            <a:r>
              <a:rPr lang="zh-CN" altLang="en-US" sz="17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17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4" y="557214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自持商业</a:t>
            </a:r>
            <a:endParaRPr lang="zh-CN" altLang="en-US" sz="14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53578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自持商业</a:t>
            </a:r>
            <a:endParaRPr lang="zh-CN" altLang="en-US" sz="1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557214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自持商业</a:t>
            </a:r>
            <a:endParaRPr lang="zh-CN" altLang="en-US" sz="14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3" y="-11133"/>
            <a:ext cx="3000397" cy="511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anchor="ctr"/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销售去化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1406" y="679440"/>
          <a:ext cx="900115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8"/>
                <a:gridCol w="1000128"/>
                <a:gridCol w="785826"/>
                <a:gridCol w="1071570"/>
                <a:gridCol w="928694"/>
                <a:gridCol w="1071570"/>
                <a:gridCol w="1142980"/>
                <a:gridCol w="1000128"/>
                <a:gridCol w="1000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业态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入市时间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供应</a:t>
                      </a:r>
                      <a:endParaRPr lang="en-US" altLang="zh-CN" sz="1600" b="0" dirty="0" smtClean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套数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供应面积</a:t>
                      </a:r>
                      <a:endParaRPr lang="en-US" altLang="zh-CN" sz="1600" b="0" dirty="0" smtClean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（万方）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去化</a:t>
                      </a:r>
                      <a:endParaRPr lang="en-US" altLang="zh-CN" sz="1600" b="0" dirty="0" smtClean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套数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去化面积</a:t>
                      </a:r>
                      <a:endParaRPr lang="en-US" altLang="zh-CN" sz="1600" b="0" dirty="0" smtClean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（万方）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销售均价</a:t>
                      </a:r>
                      <a:endParaRPr lang="en-US" altLang="zh-CN" sz="1600" b="0" dirty="0" smtClean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（元</a:t>
                      </a:r>
                      <a:r>
                        <a:rPr lang="en-US" altLang="zh-CN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</a:t>
                      </a:r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平米）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销售金额</a:t>
                      </a:r>
                      <a:endParaRPr lang="en-US" altLang="zh-CN" sz="1600" b="0" dirty="0" smtClean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（亿元）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层高</a:t>
                      </a:r>
                      <a:endParaRPr lang="zh-CN" altLang="en-US" sz="1600" b="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商业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2014.10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385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3.23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235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1.81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35454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6.43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4.5-5.1</a:t>
                      </a:r>
                      <a:r>
                        <a:rPr lang="zh-CN" altLang="en-US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米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LOFT</a:t>
                      </a:r>
                      <a:r>
                        <a:rPr lang="zh-CN" altLang="en-US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公寓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2014.10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1180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4.88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116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0.56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16217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0.91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5.1</a:t>
                      </a:r>
                      <a:r>
                        <a:rPr lang="zh-CN" altLang="en-US" sz="14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米</a:t>
                      </a:r>
                      <a:endParaRPr lang="zh-CN" altLang="en-US" sz="1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42876" y="2786058"/>
          <a:ext cx="3143240" cy="36151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14348"/>
                <a:gridCol w="714380"/>
                <a:gridCol w="785818"/>
                <a:gridCol w="928694"/>
              </a:tblGrid>
              <a:tr h="7404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楼层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销售套数（套）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销售面积（㎡）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成交均价</a:t>
                      </a:r>
                      <a:endParaRPr lang="en-US" altLang="zh-CN" sz="1200" b="1" dirty="0" smtClean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（元</a:t>
                      </a: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/</a:t>
                      </a:r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㎡）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负一层</a:t>
                      </a:r>
                      <a:endParaRPr lang="zh-CN" altLang="en-US" sz="1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158.19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48281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一层</a:t>
                      </a:r>
                      <a:endParaRPr lang="zh-CN" altLang="en-US" sz="1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23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1512.23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77454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二层</a:t>
                      </a:r>
                      <a:endParaRPr lang="zh-CN" altLang="en-US" sz="1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40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3655.84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34711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三层</a:t>
                      </a:r>
                      <a:endParaRPr lang="zh-CN" altLang="en-US" sz="1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87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5587.18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42158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四层</a:t>
                      </a:r>
                      <a:endParaRPr lang="zh-CN" altLang="en-US" sz="1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79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4910.15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26553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五层</a:t>
                      </a:r>
                      <a:endParaRPr lang="zh-CN" altLang="en-US" sz="1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2313.78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7188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11000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4348" y="242886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各楼层商业销售情况</a:t>
            </a:r>
            <a:endParaRPr lang="zh-CN" altLang="en-US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143636" y="2928933"/>
          <a:ext cx="2928927" cy="3161133"/>
        </p:xfrm>
        <a:graphic>
          <a:graphicData uri="http://schemas.openxmlformats.org/drawingml/2006/table">
            <a:tbl>
              <a:tblPr/>
              <a:tblGrid>
                <a:gridCol w="976309"/>
                <a:gridCol w="976309"/>
                <a:gridCol w="976309"/>
              </a:tblGrid>
              <a:tr h="3364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总价区间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套数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面积</a:t>
                      </a:r>
                      <a:endParaRPr lang="en-US" altLang="zh-CN" sz="1600" b="1" i="0" u="none" strike="noStrike" dirty="0" smtClean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（平米）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&lt;50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186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50-80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373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80-100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173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100-150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1980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150-200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2112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200-300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2867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300-400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3331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400-500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1165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500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万以上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5951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29388" y="250030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不同总价段商业成交统计</a:t>
            </a:r>
            <a:endParaRPr lang="zh-CN" altLang="en-US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428993" y="2928934"/>
          <a:ext cx="2571768" cy="3394710"/>
        </p:xfrm>
        <a:graphic>
          <a:graphicData uri="http://schemas.openxmlformats.org/drawingml/2006/table">
            <a:tbl>
              <a:tblPr/>
              <a:tblGrid>
                <a:gridCol w="857256"/>
                <a:gridCol w="857256"/>
                <a:gridCol w="857256"/>
              </a:tblGrid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面积</a:t>
                      </a:r>
                      <a:endParaRPr lang="en-US" altLang="zh-CN" sz="1600" b="1" i="0" u="none" strike="noStrike" kern="1200" dirty="0" smtClean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区间</a:t>
                      </a:r>
                      <a:endParaRPr lang="zh-CN" altLang="en-US" sz="1600" b="1" i="0" u="none" strike="noStrike" kern="1200" dirty="0" smtClean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套数</a:t>
                      </a:r>
                      <a:endParaRPr lang="zh-CN" altLang="en-US" sz="1600" b="1" i="0" u="none" strike="noStrike" kern="1200" dirty="0" smtClean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面积</a:t>
                      </a:r>
                      <a:endParaRPr lang="en-US" altLang="zh-CN" sz="1600" b="1" i="0" u="none" strike="noStrike" kern="1200" dirty="0" smtClean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 smtClean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（平米）</a:t>
                      </a:r>
                      <a:endParaRPr lang="zh-CN" altLang="en-US" sz="1600" b="1" i="0" u="none" strike="noStrike" kern="1200" dirty="0" smtClean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30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以下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36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783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30-40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22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767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40-50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38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1700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50-60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42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2317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60-70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26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1691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70-80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1454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80-90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8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671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90-110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11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1091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110-130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13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1569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130-150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413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150-200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7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1196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200-300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701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300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以上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6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3785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00430" y="250030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不同面积段商业成交统计</a:t>
            </a:r>
            <a:endParaRPr lang="zh-CN" altLang="en-US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372" y="6550223"/>
            <a:ext cx="5121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备注：统计口径均为建面口径，统计时间截止到</a:t>
            </a:r>
            <a:r>
              <a:rPr lang="en-US" altLang="zh-CN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2014</a:t>
            </a:r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11</a:t>
            </a:r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月</a:t>
            </a:r>
            <a:r>
              <a:rPr lang="en-US" altLang="zh-CN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1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</a:t>
            </a:r>
            <a:endParaRPr lang="zh-CN" altLang="en-US" sz="1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2846</Words>
  <Application>WPS 演示</Application>
  <PresentationFormat>全屏显示(4:3)</PresentationFormat>
  <Paragraphs>493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黑体</vt:lpstr>
      <vt:lpstr>华文细黑</vt:lpstr>
      <vt:lpstr>微软雅黑</vt:lpstr>
      <vt:lpstr>Arial Unicode MS</vt:lpstr>
      <vt:lpstr>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148</cp:revision>
  <dcterms:created xsi:type="dcterms:W3CDTF">2018-01-10T04:56:25Z</dcterms:created>
  <dcterms:modified xsi:type="dcterms:W3CDTF">2018-01-10T05:00:38Z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